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3" r:id="rId2"/>
  </p:sldMasterIdLst>
  <p:notesMasterIdLst>
    <p:notesMasterId r:id="rId15"/>
  </p:notesMasterIdLst>
  <p:sldIdLst>
    <p:sldId id="257" r:id="rId3"/>
    <p:sldId id="1367" r:id="rId4"/>
    <p:sldId id="1368" r:id="rId5"/>
    <p:sldId id="1370" r:id="rId6"/>
    <p:sldId id="1371" r:id="rId7"/>
    <p:sldId id="1372" r:id="rId8"/>
    <p:sldId id="1373" r:id="rId9"/>
    <p:sldId id="1375" r:id="rId10"/>
    <p:sldId id="1376" r:id="rId11"/>
    <p:sldId id="1374" r:id="rId12"/>
    <p:sldId id="1377" r:id="rId13"/>
    <p:sldId id="1365" r:id="rId1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935" userDrawn="1">
          <p15:clr>
            <a:srgbClr val="A4A3A4"/>
          </p15:clr>
        </p15:guide>
        <p15:guide id="4" pos="5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B2DE69D-8A6D-E3C7-126E-B86CA3EF1341}" name="ld2bjaki" initials="l" userId="ld2bjaki"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E72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ittlere Formatvorlage 1 - Akz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Helle Formatvorlage 2 - Akz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B344D84-9AFB-497E-A393-DC336BA19D2E}" styleName="Mittlere Formatvorlage 3 - Akz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40" autoAdjust="0"/>
    <p:restoredTop sz="76636" autoAdjust="0"/>
  </p:normalViewPr>
  <p:slideViewPr>
    <p:cSldViewPr snapToGrid="0" showGuides="1">
      <p:cViewPr varScale="1">
        <p:scale>
          <a:sx n="123" d="100"/>
          <a:sy n="123" d="100"/>
        </p:scale>
        <p:origin x="180" y="384"/>
      </p:cViewPr>
      <p:guideLst>
        <p:guide orient="horz" pos="935"/>
        <p:guide pos="52"/>
      </p:guideLst>
    </p:cSldViewPr>
  </p:slideViewPr>
  <p:notesTextViewPr>
    <p:cViewPr>
      <p:scale>
        <a:sx n="1" d="1"/>
        <a:sy n="1" d="1"/>
      </p:scale>
      <p:origin x="0" y="0"/>
    </p:cViewPr>
  </p:notesTextViewPr>
  <p:sorterViewPr>
    <p:cViewPr>
      <p:scale>
        <a:sx n="125" d="100"/>
        <a:sy n="125" d="100"/>
      </p:scale>
      <p:origin x="0" y="0"/>
    </p:cViewPr>
  </p:sorterViewPr>
  <p:notesViewPr>
    <p:cSldViewPr snapToGrid="0" showGuides="1">
      <p:cViewPr varScale="1">
        <p:scale>
          <a:sx n="138" d="100"/>
          <a:sy n="138" d="100"/>
        </p:scale>
        <p:origin x="841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jpeg>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800668-DACA-46F0-AFD1-D56AB084C9F8}" type="datetimeFigureOut">
              <a:rPr lang="de-DE" smtClean="0"/>
              <a:t>06.10.2025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E10582-E69B-410B-9C35-A83CC3B394D0}" type="slidenum">
              <a:rPr lang="de-DE" smtClean="0"/>
              <a:t>‹#›</a:t>
            </a:fld>
            <a:endParaRPr lang="de-DE"/>
          </a:p>
        </p:txBody>
      </p:sp>
    </p:spTree>
    <p:extLst>
      <p:ext uri="{BB962C8B-B14F-4D97-AF65-F5344CB8AC3E}">
        <p14:creationId xmlns:p14="http://schemas.microsoft.com/office/powerpoint/2010/main" val="4033625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100" dirty="0">
                <a:effectLst/>
                <a:latin typeface="Calibri" panose="020F0502020204030204" pitchFamily="34" charset="0"/>
                <a:ea typeface="Calibri" panose="020F0502020204030204" pitchFamily="34" charset="0"/>
              </a:rPr>
              <a:t>Liebe </a:t>
            </a:r>
            <a:r>
              <a:rPr lang="de-DE" sz="1100" dirty="0" err="1">
                <a:effectLst/>
                <a:latin typeface="Calibri" panose="020F0502020204030204" pitchFamily="34" charset="0"/>
                <a:ea typeface="Calibri" panose="020F0502020204030204" pitchFamily="34" charset="0"/>
              </a:rPr>
              <a:t>FMFF-Projektleiter:innen</a:t>
            </a:r>
            <a:r>
              <a:rPr lang="de-DE" sz="1100" dirty="0">
                <a:effectLst/>
                <a:latin typeface="Calibri" panose="020F0502020204030204" pitchFamily="34" charset="0"/>
                <a:ea typeface="Calibri" panose="020F0502020204030204" pitchFamily="34" charset="0"/>
              </a:rPr>
              <a:t>,</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hiermit möchte ich Ihnen/Euch noch ein paar Informationen zu den Briefings der Projektleiter für den 18.08. liefern. </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Damit die Projektleiter-Briefings halbwegs einheitlich und damit vergleichbar sind würde ich darum bitte, die folgenden Agenda-Punkte zu berücksichtigen:</a:t>
            </a:r>
          </a:p>
          <a:p>
            <a:pPr marL="342900" lvl="0" indent="-342900">
              <a:buFont typeface="+mj-lt"/>
              <a:buAutoNum type="arabicPeriod"/>
            </a:pPr>
            <a:r>
              <a:rPr lang="de-DE" sz="1100" dirty="0">
                <a:effectLst/>
                <a:latin typeface="Calibri" panose="020F0502020204030204" pitchFamily="34" charset="0"/>
                <a:ea typeface="Times New Roman" panose="02020603050405020304" pitchFamily="18" charset="0"/>
              </a:rPr>
              <a:t>Technisch-wissenschaftliche Motivation für das Projekt darstellen. Dazu ggf. Bezüge herstellen zu </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FMFF-Forschungsausrichtung, </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Vorgängerprojekte, </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allg. Technologie-Trends, </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künftige Entwicklungsprogrammen.</a:t>
            </a:r>
            <a:endParaRPr lang="de-DE" sz="1100" dirty="0">
              <a:effectLst/>
              <a:latin typeface="Calibri" panose="020F0502020204030204" pitchFamily="34" charset="0"/>
              <a:ea typeface="Calibri" panose="020F0502020204030204" pitchFamily="34" charset="0"/>
            </a:endParaRPr>
          </a:p>
          <a:p>
            <a:pPr marL="342900" lvl="0" indent="-342900">
              <a:buFont typeface="+mj-lt"/>
              <a:buAutoNum type="arabicPeriod"/>
            </a:pPr>
            <a:r>
              <a:rPr lang="de-DE" sz="1100" dirty="0">
                <a:effectLst/>
                <a:latin typeface="Calibri" panose="020F0502020204030204" pitchFamily="34" charset="0"/>
                <a:ea typeface="Times New Roman" panose="02020603050405020304" pitchFamily="18" charset="0"/>
              </a:rPr>
              <a:t>HAP-Struktur und das Zusammenwirken der HAP ableiten. Dazu</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HAP benennen,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Bezüge unter den HAP darstellen,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HAP-Verantwortliche nominieren für nachfolgende HAP-Vorträge.</a:t>
            </a:r>
            <a:endParaRPr lang="de-DE" sz="1100" dirty="0">
              <a:effectLst/>
              <a:latin typeface="Calibri" panose="020F0502020204030204" pitchFamily="34" charset="0"/>
              <a:ea typeface="Calibri" panose="020F0502020204030204" pitchFamily="34" charset="0"/>
            </a:endParaRPr>
          </a:p>
          <a:p>
            <a:pPr marL="342900" lvl="0" indent="-342900">
              <a:buFont typeface="+mj-lt"/>
              <a:buAutoNum type="arabicPeriod"/>
            </a:pPr>
            <a:r>
              <a:rPr lang="de-DE" sz="1100" dirty="0">
                <a:effectLst/>
                <a:latin typeface="Calibri" panose="020F0502020204030204" pitchFamily="34" charset="0"/>
                <a:ea typeface="Times New Roman" panose="02020603050405020304" pitchFamily="18" charset="0"/>
              </a:rPr>
              <a:t>Infos zu Projektplan geben. Dazu</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HAP / AP Struktur vorstellen,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Zeitplan darstellen,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Info zum aktuellen Projektstatus geben (z.B. erledigt, kritische Pfade).</a:t>
            </a:r>
            <a:endParaRPr lang="de-DE" sz="1100" dirty="0">
              <a:effectLst/>
              <a:latin typeface="Calibri" panose="020F0502020204030204" pitchFamily="34" charset="0"/>
              <a:ea typeface="Calibri" panose="020F0502020204030204" pitchFamily="34" charset="0"/>
            </a:endParaRPr>
          </a:p>
          <a:p>
            <a:pPr marL="342900" lvl="0" indent="-342900">
              <a:buFont typeface="+mj-lt"/>
              <a:buAutoNum type="arabicPeriod"/>
            </a:pPr>
            <a:r>
              <a:rPr lang="de-DE" sz="1100" dirty="0">
                <a:effectLst/>
                <a:latin typeface="Calibri" panose="020F0502020204030204" pitchFamily="34" charset="0"/>
                <a:ea typeface="Times New Roman" panose="02020603050405020304" pitchFamily="18" charset="0"/>
              </a:rPr>
              <a:t>Bedarf an benötigter Forschungsinfrastruktur darstellen. Hierbei ggf. auf Vorträge von HAPV verweisen,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HW-Komponenten (z.B. Inbetriebnahme von Anlagen, Beschaffung von Komponenten),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SW-Komponenten (z.B. Integration von SW-Tools, Entwicklung von querschnittlichen Modulen),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Simulator, Simulationsumgebung (z.B. zu entwickelnde Funktionalitäten),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Ressourcenplanung im Falle von Simulator-Versuchskampagnen.</a:t>
            </a:r>
            <a:endParaRPr lang="de-DE" sz="1100" dirty="0">
              <a:effectLst/>
              <a:latin typeface="Calibri" panose="020F0502020204030204" pitchFamily="34" charset="0"/>
              <a:ea typeface="Calibri" panose="020F0502020204030204" pitchFamily="34" charset="0"/>
            </a:endParaRPr>
          </a:p>
          <a:p>
            <a:pPr marL="342900" lvl="0" indent="-342900">
              <a:buFont typeface="+mj-lt"/>
              <a:buAutoNum type="arabicPeriod"/>
            </a:pPr>
            <a:r>
              <a:rPr lang="de-DE" sz="1100" dirty="0">
                <a:effectLst/>
                <a:latin typeface="Calibri" panose="020F0502020204030204" pitchFamily="34" charset="0"/>
                <a:ea typeface="Times New Roman" panose="02020603050405020304" pitchFamily="18" charset="0"/>
              </a:rPr>
              <a:t>Zusammenfassung als „Projektsteckbrief“</a:t>
            </a:r>
            <a:endParaRPr lang="de-DE" sz="1100" dirty="0">
              <a:effectLst/>
              <a:latin typeface="Calibri" panose="020F0502020204030204" pitchFamily="34" charset="0"/>
              <a:ea typeface="Calibri" panose="020F0502020204030204" pitchFamily="34" charset="0"/>
            </a:endParaRP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Ich schlage ferner vor, sich bei den Projekt-HAPV entsprechend Unterstützung bei der Erstellung der Briefings zu holen. Bitte besorgen Sie sich auch bei mir weitere benötigte Informationen (z.B. Leistungsbeschreibung, vertragliche Infos, Hintergrundinfos).</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Im Anhang befindet sich auch noch eine *.</a:t>
            </a:r>
            <a:r>
              <a:rPr lang="de-DE" sz="1100" dirty="0" err="1">
                <a:effectLst/>
                <a:latin typeface="Calibri" panose="020F0502020204030204" pitchFamily="34" charset="0"/>
                <a:ea typeface="Calibri" panose="020F0502020204030204" pitchFamily="34" charset="0"/>
              </a:rPr>
              <a:t>pptx</a:t>
            </a:r>
            <a:r>
              <a:rPr lang="de-DE" sz="1100" dirty="0">
                <a:effectLst/>
                <a:latin typeface="Calibri" panose="020F0502020204030204" pitchFamily="34" charset="0"/>
                <a:ea typeface="Calibri" panose="020F0502020204030204" pitchFamily="34" charset="0"/>
              </a:rPr>
              <a:t> Formatvorlage. Diese ist allerdings leider noch nicht perfekt bis in die letzten Details ausgearbeitet (z.B. was Schriftgrößen, Farbschemata, Objektformatierung angeht). Daher hier ein bisschen aufpassen. </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Darin sind bereits ein paar Projektsteckbriefe enthalten, die ich mal bei anderer Gelegenheit erstellt hatte. Diese können hier auch als Vorlage verwendet werden, um die jeweiligen Projekte als Zusammenfassung auf einen Blick darzustellen.</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Bitte überschreiten Sie bei Ihren Präsentationen nicht die Dauer von 10 min. Die HAPV sollten jeweils mit 5 min auskommen.</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Bei Fragen und Anmerkungen jederzeit </a:t>
            </a:r>
            <a:r>
              <a:rPr lang="de-DE" sz="1100" dirty="0" err="1">
                <a:effectLst/>
                <a:latin typeface="Calibri" panose="020F0502020204030204" pitchFamily="34" charset="0"/>
                <a:ea typeface="Calibri" panose="020F0502020204030204" pitchFamily="34" charset="0"/>
              </a:rPr>
              <a:t>z.m</a:t>
            </a:r>
            <a:r>
              <a:rPr lang="de-DE" sz="1100" dirty="0">
                <a:effectLst/>
                <a:latin typeface="Calibri" panose="020F0502020204030204" pitchFamily="34" charset="0"/>
                <a:ea typeface="Calibri" panose="020F0502020204030204" pitchFamily="34" charset="0"/>
              </a:rPr>
              <a:t>.</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Viele Grüße, Axel Schulte &amp; Diana Donath.</a:t>
            </a:r>
          </a:p>
          <a:p>
            <a:endParaRPr lang="de-DE" dirty="0"/>
          </a:p>
        </p:txBody>
      </p:sp>
      <p:sp>
        <p:nvSpPr>
          <p:cNvPr id="4" name="Slide Number Placeholder 3"/>
          <p:cNvSpPr>
            <a:spLocks noGrp="1"/>
          </p:cNvSpPr>
          <p:nvPr>
            <p:ph type="sldNum" sz="quarter" idx="5"/>
          </p:nvPr>
        </p:nvSpPr>
        <p:spPr/>
        <p:txBody>
          <a:bodyPr/>
          <a:lstStyle/>
          <a:p>
            <a:fld id="{18E10582-E69B-410B-9C35-A83CC3B394D0}" type="slidenum">
              <a:rPr lang="de-DE" smtClean="0"/>
              <a:t>1</a:t>
            </a:fld>
            <a:endParaRPr lang="de-DE"/>
          </a:p>
        </p:txBody>
      </p:sp>
    </p:spTree>
    <p:extLst>
      <p:ext uri="{BB962C8B-B14F-4D97-AF65-F5344CB8AC3E}">
        <p14:creationId xmlns:p14="http://schemas.microsoft.com/office/powerpoint/2010/main" val="1232172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E10582-E69B-410B-9C35-A83CC3B394D0}"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82145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465081" y="175940"/>
            <a:ext cx="11527221" cy="565041"/>
          </a:xfrm>
        </p:spPr>
        <p:txBody>
          <a:bodyPr tIns="0" bIns="0">
            <a:noAutofit/>
          </a:bodyPr>
          <a:lstStyle>
            <a:lvl1pPr>
              <a:defRPr sz="3600"/>
            </a:lvl1pPr>
          </a:lstStyle>
          <a:p>
            <a:r>
              <a:rPr lang="en-GB" noProof="0" dirty="0" err="1"/>
              <a:t>Titelmasterformat</a:t>
            </a:r>
            <a:r>
              <a:rPr lang="en-GB" noProof="0" dirty="0"/>
              <a:t> </a:t>
            </a:r>
            <a:r>
              <a:rPr lang="en-GB" noProof="0" dirty="0" err="1"/>
              <a:t>durch</a:t>
            </a:r>
            <a:r>
              <a:rPr lang="en-GB" noProof="0" dirty="0"/>
              <a:t> </a:t>
            </a:r>
            <a:r>
              <a:rPr lang="en-GB" noProof="0" dirty="0" err="1"/>
              <a:t>Klicken</a:t>
            </a:r>
            <a:r>
              <a:rPr lang="en-GB" noProof="0" dirty="0"/>
              <a:t> </a:t>
            </a:r>
            <a:r>
              <a:rPr lang="en-GB" noProof="0" dirty="0" err="1"/>
              <a:t>bearbeiten</a:t>
            </a:r>
            <a:endParaRPr lang="en-GB" noProof="0" dirty="0"/>
          </a:p>
        </p:txBody>
      </p:sp>
    </p:spTree>
    <p:extLst>
      <p:ext uri="{BB962C8B-B14F-4D97-AF65-F5344CB8AC3E}">
        <p14:creationId xmlns:p14="http://schemas.microsoft.com/office/powerpoint/2010/main" val="2454435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5837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465081" y="175940"/>
            <a:ext cx="11527221" cy="565041"/>
          </a:xfrm>
        </p:spPr>
        <p:txBody>
          <a:bodyPr tIns="0" bIns="0">
            <a:noAutofit/>
          </a:bodyPr>
          <a:lstStyle>
            <a:lvl1pPr>
              <a:defRPr sz="3600"/>
            </a:lvl1pPr>
          </a:lstStyle>
          <a:p>
            <a:r>
              <a:rPr lang="en-GB" noProof="0" dirty="0" err="1"/>
              <a:t>Titelmasterformat</a:t>
            </a:r>
            <a:r>
              <a:rPr lang="en-GB" noProof="0" dirty="0"/>
              <a:t> </a:t>
            </a:r>
            <a:r>
              <a:rPr lang="en-GB" noProof="0" dirty="0" err="1"/>
              <a:t>durch</a:t>
            </a:r>
            <a:r>
              <a:rPr lang="en-GB" noProof="0" dirty="0"/>
              <a:t> </a:t>
            </a:r>
            <a:r>
              <a:rPr lang="en-GB" noProof="0" dirty="0" err="1"/>
              <a:t>Klicken</a:t>
            </a:r>
            <a:r>
              <a:rPr lang="en-GB" noProof="0" dirty="0"/>
              <a:t> </a:t>
            </a:r>
            <a:r>
              <a:rPr lang="en-GB" noProof="0" dirty="0" err="1"/>
              <a:t>bearbeiten</a:t>
            </a:r>
            <a:endParaRPr lang="en-GB" noProof="0" dirty="0"/>
          </a:p>
        </p:txBody>
      </p:sp>
    </p:spTree>
    <p:extLst>
      <p:ext uri="{BB962C8B-B14F-4D97-AF65-F5344CB8AC3E}">
        <p14:creationId xmlns:p14="http://schemas.microsoft.com/office/powerpoint/2010/main" val="1597855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9486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el &amp; Inhalt ">
    <p:spTree>
      <p:nvGrpSpPr>
        <p:cNvPr id="1" name=""/>
        <p:cNvGrpSpPr/>
        <p:nvPr/>
      </p:nvGrpSpPr>
      <p:grpSpPr>
        <a:xfrm>
          <a:off x="0" y="0"/>
          <a:ext cx="0" cy="0"/>
          <a:chOff x="0" y="0"/>
          <a:chExt cx="0" cy="0"/>
        </a:xfrm>
      </p:grpSpPr>
      <p:sp>
        <p:nvSpPr>
          <p:cNvPr id="2" name="Titel 1"/>
          <p:cNvSpPr>
            <a:spLocks noGrp="1"/>
          </p:cNvSpPr>
          <p:nvPr>
            <p:ph type="title"/>
          </p:nvPr>
        </p:nvSpPr>
        <p:spPr>
          <a:xfrm>
            <a:off x="465082" y="175940"/>
            <a:ext cx="11366460" cy="565041"/>
          </a:xfrm>
        </p:spPr>
        <p:txBody>
          <a:bodyPr tIns="0" bIns="0">
            <a:noAutofit/>
          </a:bodyPr>
          <a:lstStyle>
            <a:lvl1pPr>
              <a:defRPr sz="3600"/>
            </a:lvl1pPr>
          </a:lstStyle>
          <a:p>
            <a:r>
              <a:rPr lang="en-GB" noProof="0" dirty="0" err="1"/>
              <a:t>Titelmasterformat</a:t>
            </a:r>
            <a:r>
              <a:rPr lang="en-GB" noProof="0" dirty="0"/>
              <a:t> </a:t>
            </a:r>
            <a:r>
              <a:rPr lang="en-GB" noProof="0" dirty="0" err="1"/>
              <a:t>durch</a:t>
            </a:r>
            <a:r>
              <a:rPr lang="en-GB" noProof="0" dirty="0"/>
              <a:t> </a:t>
            </a:r>
            <a:r>
              <a:rPr lang="en-GB" noProof="0" dirty="0" err="1"/>
              <a:t>Klicken</a:t>
            </a:r>
            <a:r>
              <a:rPr lang="en-GB" noProof="0" dirty="0"/>
              <a:t> </a:t>
            </a:r>
            <a:r>
              <a:rPr lang="en-GB" noProof="0" dirty="0" err="1"/>
              <a:t>bearbeiten</a:t>
            </a:r>
            <a:endParaRPr lang="en-GB" noProof="0" dirty="0"/>
          </a:p>
        </p:txBody>
      </p:sp>
      <p:sp>
        <p:nvSpPr>
          <p:cNvPr id="3" name="Text Placeholder 3">
            <a:extLst>
              <a:ext uri="{FF2B5EF4-FFF2-40B4-BE49-F238E27FC236}">
                <a16:creationId xmlns:a16="http://schemas.microsoft.com/office/drawing/2014/main" id="{863808A6-2A60-4067-92B1-653BBD10285C}"/>
              </a:ext>
            </a:extLst>
          </p:cNvPr>
          <p:cNvSpPr>
            <a:spLocks noGrp="1"/>
          </p:cNvSpPr>
          <p:nvPr>
            <p:ph type="body" sz="quarter" idx="11"/>
          </p:nvPr>
        </p:nvSpPr>
        <p:spPr>
          <a:xfrm>
            <a:off x="478367" y="933995"/>
            <a:ext cx="10850033" cy="5021038"/>
          </a:xfrm>
          <a:prstGeom prst="rect">
            <a:avLst/>
          </a:prstGeom>
        </p:spPr>
        <p:txBody>
          <a:bodyPr/>
          <a:lstStyle>
            <a:lvl1pPr>
              <a:defRPr sz="2000"/>
            </a:lvl1pPr>
            <a:lvl2pPr>
              <a:defRPr sz="1800"/>
            </a:lvl2pPr>
            <a:lvl3pPr>
              <a:defRPr sz="1400"/>
            </a:lvl3pPr>
            <a:lvl4pPr>
              <a:defRPr sz="1200"/>
            </a:lvl4pPr>
            <a:lvl5pPr>
              <a:defRPr sz="11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38188453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D:/DekanLRT/Dekanat%2010-02-9-04/Dekan%20Korrespondenz%20ab%2010-2004/:uni_bwm.tif" TargetMode="External"/><Relationship Id="rId5" Type="http://schemas.openxmlformats.org/officeDocument/2006/relationships/image" Target="../media/image2.png"/><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5.xml"/><Relationship Id="rId7" Type="http://schemas.openxmlformats.org/officeDocument/2006/relationships/image" Target="/D:/DekanLRT/Dekanat%2010-02-9-04/Dekan%20Korrespondenz%20ab%2010-2004/:uni_bwm.tif" TargetMode="Externa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p:cNvSpPr>
            <a:spLocks noGrp="1"/>
          </p:cNvSpPr>
          <p:nvPr>
            <p:ph type="body" idx="1"/>
          </p:nvPr>
        </p:nvSpPr>
        <p:spPr>
          <a:xfrm>
            <a:off x="838200" y="1825625"/>
            <a:ext cx="10515600" cy="391827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pic>
        <p:nvPicPr>
          <p:cNvPr id="10" name="Grafik 5"/>
          <p:cNvPicPr>
            <a:picLocks noChangeAspect="1"/>
          </p:cNvPicPr>
          <p:nvPr userDrawn="1"/>
        </p:nvPicPr>
        <p:blipFill rotWithShape="1">
          <a:blip r:embed="rId4">
            <a:extLst>
              <a:ext uri="{28A0092B-C50C-407E-A947-70E740481C1C}">
                <a14:useLocalDpi xmlns:a14="http://schemas.microsoft.com/office/drawing/2010/main" val="0"/>
              </a:ext>
            </a:extLst>
          </a:blip>
          <a:srcRect l="26132" t="4123" b="28707"/>
          <a:stretch/>
        </p:blipFill>
        <p:spPr bwMode="auto">
          <a:xfrm>
            <a:off x="0" y="5624422"/>
            <a:ext cx="12192000" cy="1233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7" descr="D:\DekanLRT\Dekanat 10-02-9-04\Dekan Korrespondenz ab 10-2004\:uni_bwm.tif"/>
          <p:cNvPicPr>
            <a:picLocks noChangeAspect="1" noChangeArrowheads="1"/>
          </p:cNvPicPr>
          <p:nvPr userDrawn="1"/>
        </p:nvPicPr>
        <p:blipFill>
          <a:blip r:embed="rId5" r:link="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8242" y="6267116"/>
            <a:ext cx="2577661" cy="494410"/>
          </a:xfrm>
          <a:prstGeom prst="rect">
            <a:avLst/>
          </a:prstGeom>
          <a:effectLst>
            <a:glow rad="228600">
              <a:schemeClr val="bg1">
                <a:alpha val="68000"/>
              </a:schemeClr>
            </a:glow>
            <a:softEdge rad="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rafik 9">
            <a:extLst>
              <a:ext uri="{FF2B5EF4-FFF2-40B4-BE49-F238E27FC236}">
                <a16:creationId xmlns:a16="http://schemas.microsoft.com/office/drawing/2014/main" id="{2E733973-679C-6045-B7A6-2FB5B0C82988}"/>
              </a:ext>
            </a:extLst>
          </p:cNvPr>
          <p:cNvPicPr>
            <a:picLocks noChangeAspect="1" noChangeArrowheads="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11128766" y="6034826"/>
            <a:ext cx="944992" cy="726700"/>
          </a:xfrm>
          <a:prstGeom prst="rect">
            <a:avLst/>
          </a:prstGeom>
          <a:effectLst>
            <a:glow rad="228600">
              <a:schemeClr val="bg1">
                <a:alpha val="68000"/>
              </a:schemeClr>
            </a:glow>
            <a:softEdge rad="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 Box 10">
            <a:extLst>
              <a:ext uri="{FF2B5EF4-FFF2-40B4-BE49-F238E27FC236}">
                <a16:creationId xmlns:a16="http://schemas.microsoft.com/office/drawing/2014/main" id="{9D9C0F68-FBE9-938A-D184-1E0AA15FBF85}"/>
              </a:ext>
            </a:extLst>
          </p:cNvPr>
          <p:cNvSpPr txBox="1">
            <a:spLocks noChangeArrowheads="1"/>
          </p:cNvSpPr>
          <p:nvPr userDrawn="1"/>
        </p:nvSpPr>
        <p:spPr bwMode="auto">
          <a:xfrm>
            <a:off x="11671300" y="2377"/>
            <a:ext cx="520700" cy="184666"/>
          </a:xfrm>
          <a:prstGeom prst="rect">
            <a:avLst/>
          </a:prstGeom>
          <a:noFill/>
          <a:ln w="9525">
            <a:noFill/>
            <a:miter lim="800000"/>
            <a:headEnd/>
            <a:tailEnd/>
          </a:ln>
          <a:effectLst/>
        </p:spPr>
        <p:txBody>
          <a:bodyPr lIns="0" tIns="0" rIns="0" bIns="0">
            <a:spAutoFit/>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algn="r"/>
            <a:fld id="{A77B34FE-5F03-7845-AB4A-C9CB85400262}" type="slidenum">
              <a:rPr lang="de-DE" altLang="de-DE" sz="1200">
                <a:solidFill>
                  <a:schemeClr val="tx1">
                    <a:lumMod val="50000"/>
                    <a:lumOff val="50000"/>
                  </a:schemeClr>
                </a:solidFill>
                <a:latin typeface="+mj-lt"/>
              </a:rPr>
              <a:pPr algn="r"/>
              <a:t>‹#›</a:t>
            </a:fld>
            <a:endParaRPr lang="de-DE" altLang="de-DE" sz="1200" dirty="0">
              <a:solidFill>
                <a:schemeClr val="tx1">
                  <a:lumMod val="50000"/>
                  <a:lumOff val="50000"/>
                </a:schemeClr>
              </a:solidFill>
              <a:latin typeface="+mj-lt"/>
            </a:endParaRPr>
          </a:p>
        </p:txBody>
      </p:sp>
    </p:spTree>
    <p:extLst>
      <p:ext uri="{BB962C8B-B14F-4D97-AF65-F5344CB8AC3E}">
        <p14:creationId xmlns:p14="http://schemas.microsoft.com/office/powerpoint/2010/main" val="2277603094"/>
      </p:ext>
    </p:extLst>
  </p:cSld>
  <p:clrMap bg1="lt1" tx1="dk1" bg2="lt2" tx2="dk2" accent1="accent1" accent2="accent2" accent3="accent3" accent4="accent4" accent5="accent5" accent6="accent6" hlink="hlink" folHlink="folHlink"/>
  <p:sldLayoutIdLst>
    <p:sldLayoutId id="2147483654" r:id="rId1"/>
    <p:sldLayoutId id="2147483655"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p:cNvSpPr>
            <a:spLocks noGrp="1"/>
          </p:cNvSpPr>
          <p:nvPr>
            <p:ph type="body" idx="1"/>
          </p:nvPr>
        </p:nvSpPr>
        <p:spPr>
          <a:xfrm>
            <a:off x="838200" y="1825625"/>
            <a:ext cx="10515600" cy="391827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pic>
        <p:nvPicPr>
          <p:cNvPr id="10" name="Grafik 5"/>
          <p:cNvPicPr>
            <a:picLocks noChangeAspect="1"/>
          </p:cNvPicPr>
          <p:nvPr userDrawn="1"/>
        </p:nvPicPr>
        <p:blipFill rotWithShape="1">
          <a:blip r:embed="rId5">
            <a:extLst>
              <a:ext uri="{28A0092B-C50C-407E-A947-70E740481C1C}">
                <a14:useLocalDpi xmlns:a14="http://schemas.microsoft.com/office/drawing/2010/main" val="0"/>
              </a:ext>
            </a:extLst>
          </a:blip>
          <a:srcRect l="26132" t="4123" b="28707"/>
          <a:stretch/>
        </p:blipFill>
        <p:spPr bwMode="auto">
          <a:xfrm>
            <a:off x="0" y="5624422"/>
            <a:ext cx="12192000" cy="1233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7" descr="D:\DekanLRT\Dekanat 10-02-9-04\Dekan Korrespondenz ab 10-2004\:uni_bwm.tif"/>
          <p:cNvPicPr>
            <a:picLocks noChangeAspect="1" noChangeArrowheads="1"/>
          </p:cNvPicPr>
          <p:nvPr userDrawn="1"/>
        </p:nvPicPr>
        <p:blipFill>
          <a:blip r:embed="rId6" r:link="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8242" y="6267116"/>
            <a:ext cx="2577661" cy="494410"/>
          </a:xfrm>
          <a:prstGeom prst="rect">
            <a:avLst/>
          </a:prstGeom>
          <a:effectLst>
            <a:glow rad="228600">
              <a:schemeClr val="bg1">
                <a:alpha val="68000"/>
              </a:schemeClr>
            </a:glow>
            <a:softEdge rad="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2" descr="Willkommen am Institut für Flugsysteme — Institut für Flugsysteme">
            <a:extLst>
              <a:ext uri="{FF2B5EF4-FFF2-40B4-BE49-F238E27FC236}">
                <a16:creationId xmlns:a16="http://schemas.microsoft.com/office/drawing/2014/main" id="{7BB98395-A0BB-3DC7-453A-496EE0028105}"/>
              </a:ext>
            </a:extLst>
          </p:cNvPr>
          <p:cNvPicPr>
            <a:picLocks noChangeAspect="1" noChangeArrowheads="1"/>
          </p:cNvPicPr>
          <p:nvPr userDrawn="1"/>
        </p:nvPicPr>
        <p:blipFill>
          <a:blip r:embed="rId8" cstate="screen">
            <a:clrChange>
              <a:clrFrom>
                <a:srgbClr val="727172"/>
              </a:clrFrom>
              <a:clrTo>
                <a:srgbClr val="727172">
                  <a:alpha val="0"/>
                </a:srgbClr>
              </a:clrTo>
            </a:clrChange>
            <a:extLst>
              <a:ext uri="{28A0092B-C50C-407E-A947-70E740481C1C}">
                <a14:useLocalDpi xmlns:a14="http://schemas.microsoft.com/office/drawing/2010/main"/>
              </a:ext>
            </a:extLst>
          </a:blip>
          <a:srcRect/>
          <a:stretch>
            <a:fillRect/>
          </a:stretch>
        </p:blipFill>
        <p:spPr bwMode="auto">
          <a:xfrm>
            <a:off x="11152069" y="5878840"/>
            <a:ext cx="1039931" cy="1039931"/>
          </a:xfrm>
          <a:prstGeom prst="rect">
            <a:avLst/>
          </a:prstGeom>
          <a:noFill/>
          <a:extLst>
            <a:ext uri="{909E8E84-426E-40DD-AFC4-6F175D3DCCD1}">
              <a14:hiddenFill xmlns:a14="http://schemas.microsoft.com/office/drawing/2010/main">
                <a:solidFill>
                  <a:srgbClr val="FFFFFF"/>
                </a:solidFill>
              </a14:hiddenFill>
            </a:ext>
          </a:extLst>
        </p:spPr>
      </p:pic>
      <p:sp>
        <p:nvSpPr>
          <p:cNvPr id="7" name="Text Box 10">
            <a:extLst>
              <a:ext uri="{FF2B5EF4-FFF2-40B4-BE49-F238E27FC236}">
                <a16:creationId xmlns:a16="http://schemas.microsoft.com/office/drawing/2014/main" id="{CD2FE20A-7602-45FE-1728-438AEBEC148C}"/>
              </a:ext>
            </a:extLst>
          </p:cNvPr>
          <p:cNvSpPr txBox="1">
            <a:spLocks noChangeArrowheads="1"/>
          </p:cNvSpPr>
          <p:nvPr userDrawn="1"/>
        </p:nvSpPr>
        <p:spPr bwMode="auto">
          <a:xfrm>
            <a:off x="11671300" y="2377"/>
            <a:ext cx="520700" cy="184666"/>
          </a:xfrm>
          <a:prstGeom prst="rect">
            <a:avLst/>
          </a:prstGeom>
          <a:noFill/>
          <a:ln w="9525">
            <a:noFill/>
            <a:miter lim="800000"/>
            <a:headEnd/>
            <a:tailEnd/>
          </a:ln>
          <a:effectLst/>
        </p:spPr>
        <p:txBody>
          <a:bodyPr lIns="0" tIns="0" rIns="0" bIns="0">
            <a:spAutoFit/>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algn="r"/>
            <a:fld id="{A77B34FE-5F03-7845-AB4A-C9CB85400262}" type="slidenum">
              <a:rPr lang="de-DE" altLang="de-DE" sz="1200">
                <a:solidFill>
                  <a:schemeClr val="tx1">
                    <a:lumMod val="50000"/>
                    <a:lumOff val="50000"/>
                  </a:schemeClr>
                </a:solidFill>
                <a:latin typeface="+mj-lt"/>
              </a:rPr>
              <a:pPr algn="r"/>
              <a:t>‹#›</a:t>
            </a:fld>
            <a:endParaRPr lang="de-DE" altLang="de-DE" sz="1200" dirty="0">
              <a:solidFill>
                <a:schemeClr val="tx1">
                  <a:lumMod val="50000"/>
                  <a:lumOff val="50000"/>
                </a:schemeClr>
              </a:solidFill>
              <a:latin typeface="+mj-lt"/>
            </a:endParaRPr>
          </a:p>
        </p:txBody>
      </p:sp>
    </p:spTree>
    <p:extLst>
      <p:ext uri="{BB962C8B-B14F-4D97-AF65-F5344CB8AC3E}">
        <p14:creationId xmlns:p14="http://schemas.microsoft.com/office/powerpoint/2010/main" val="3822923070"/>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3.jpeg"/><Relationship Id="rId7"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hyperlink" Target="https://www.linkedin.com/company/humics/" TargetMode="External"/><Relationship Id="rId4" Type="http://schemas.openxmlformats.org/officeDocument/2006/relationships/hyperlink" Target="https://www.unibw.de/fmff/" TargetMode="External"/><Relationship Id="rId9"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s://www.tiobe.com/tiobe-index/" TargetMode="External"/><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karpathy/nanoGPT/blob/master/model.py" TargetMode="External"/><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feld 6">
            <a:extLst>
              <a:ext uri="{FF2B5EF4-FFF2-40B4-BE49-F238E27FC236}">
                <a16:creationId xmlns:a16="http://schemas.microsoft.com/office/drawing/2014/main" id="{1084C7CF-E870-A14C-A6AF-699C0A6C2B30}"/>
              </a:ext>
            </a:extLst>
          </p:cNvPr>
          <p:cNvSpPr txBox="1"/>
          <p:nvPr/>
        </p:nvSpPr>
        <p:spPr>
          <a:xfrm>
            <a:off x="-144379" y="2721114"/>
            <a:ext cx="8334393" cy="1938992"/>
          </a:xfrm>
          <a:prstGeom prst="rect">
            <a:avLst/>
          </a:prstGeom>
          <a:noFill/>
        </p:spPr>
        <p:txBody>
          <a:bodyPr wrap="square" rtlCol="0">
            <a:spAutoFit/>
          </a:bodyPr>
          <a:lstStyle/>
          <a:p>
            <a:pPr algn="r">
              <a:tabLst>
                <a:tab pos="1974850" algn="l"/>
              </a:tabLst>
            </a:pPr>
            <a:r>
              <a:rPr lang="de-DE" sz="4000" noProof="0" dirty="0"/>
              <a:t>Angewandte KI in Entscheidungsprozessen</a:t>
            </a:r>
          </a:p>
          <a:p>
            <a:pPr algn="r">
              <a:tabLst>
                <a:tab pos="1974850" algn="l"/>
              </a:tabLst>
            </a:pPr>
            <a:r>
              <a:rPr lang="de-DE" sz="4000" noProof="0" dirty="0"/>
              <a:t>- Einführung in Python</a:t>
            </a:r>
          </a:p>
        </p:txBody>
      </p:sp>
      <p:sp>
        <p:nvSpPr>
          <p:cNvPr id="9" name="Textfeld 8">
            <a:extLst>
              <a:ext uri="{FF2B5EF4-FFF2-40B4-BE49-F238E27FC236}">
                <a16:creationId xmlns:a16="http://schemas.microsoft.com/office/drawing/2014/main" id="{66C0F8B0-6F51-8343-B393-2A00355B3F18}"/>
              </a:ext>
            </a:extLst>
          </p:cNvPr>
          <p:cNvSpPr txBox="1"/>
          <p:nvPr/>
        </p:nvSpPr>
        <p:spPr>
          <a:xfrm>
            <a:off x="4450913" y="430348"/>
            <a:ext cx="3739101" cy="677108"/>
          </a:xfrm>
          <a:prstGeom prst="rect">
            <a:avLst/>
          </a:prstGeom>
          <a:noFill/>
        </p:spPr>
        <p:txBody>
          <a:bodyPr wrap="none" rtlCol="0">
            <a:spAutoFit/>
          </a:bodyPr>
          <a:lstStyle/>
          <a:p>
            <a:pPr algn="r"/>
            <a:r>
              <a:rPr lang="en-GB" sz="1900" b="1" dirty="0"/>
              <a:t>Institute of Flight Systems</a:t>
            </a:r>
            <a:br>
              <a:rPr lang="en-GB" sz="1900" b="1" dirty="0"/>
            </a:br>
            <a:r>
              <a:rPr lang="en-GB" sz="1900" i="1" dirty="0"/>
              <a:t>Aircraft Dynamics &amp; Flight Guidance</a:t>
            </a:r>
          </a:p>
        </p:txBody>
      </p:sp>
      <p:pic>
        <p:nvPicPr>
          <p:cNvPr id="11" name="Grafik 9">
            <a:extLst>
              <a:ext uri="{FF2B5EF4-FFF2-40B4-BE49-F238E27FC236}">
                <a16:creationId xmlns:a16="http://schemas.microsoft.com/office/drawing/2014/main" id="{1C7A7508-33AE-264E-8D9F-E20A3EF3FB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39748" y="430348"/>
            <a:ext cx="2594144" cy="1994900"/>
          </a:xfrm>
          <a:prstGeom prst="rect">
            <a:avLst/>
          </a:prstGeom>
          <a:effectLst>
            <a:glow rad="228600">
              <a:schemeClr val="bg1">
                <a:alpha val="68000"/>
              </a:schemeClr>
            </a:glow>
            <a:softEdge rad="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feld 6">
            <a:extLst>
              <a:ext uri="{FF2B5EF4-FFF2-40B4-BE49-F238E27FC236}">
                <a16:creationId xmlns:a16="http://schemas.microsoft.com/office/drawing/2014/main" id="{A48D77E5-9D30-3A76-A0CB-89D2949F319D}"/>
              </a:ext>
            </a:extLst>
          </p:cNvPr>
          <p:cNvSpPr txBox="1"/>
          <p:nvPr/>
        </p:nvSpPr>
        <p:spPr>
          <a:xfrm>
            <a:off x="-144379" y="4660106"/>
            <a:ext cx="8334393" cy="707886"/>
          </a:xfrm>
          <a:prstGeom prst="rect">
            <a:avLst/>
          </a:prstGeom>
          <a:noFill/>
        </p:spPr>
        <p:txBody>
          <a:bodyPr wrap="square" rtlCol="0">
            <a:spAutoFit/>
          </a:bodyPr>
          <a:lstStyle/>
          <a:p>
            <a:pPr algn="r">
              <a:tabLst>
                <a:tab pos="1974850" algn="l"/>
              </a:tabLst>
            </a:pPr>
            <a:r>
              <a:rPr lang="en-GB" sz="2000" dirty="0"/>
              <a:t>07.10.2025</a:t>
            </a:r>
          </a:p>
          <a:p>
            <a:pPr algn="r">
              <a:tabLst>
                <a:tab pos="1974850" algn="l"/>
              </a:tabLst>
            </a:pPr>
            <a:r>
              <a:rPr lang="en-GB" sz="2000" dirty="0" err="1">
                <a:solidFill>
                  <a:schemeClr val="accent5"/>
                </a:solidFill>
              </a:rPr>
              <a:t>Herbsttrimester</a:t>
            </a:r>
            <a:r>
              <a:rPr lang="en-GB" sz="2000" dirty="0">
                <a:solidFill>
                  <a:schemeClr val="accent5"/>
                </a:solidFill>
              </a:rPr>
              <a:t> 2025</a:t>
            </a:r>
          </a:p>
        </p:txBody>
      </p:sp>
    </p:spTree>
    <p:extLst>
      <p:ext uri="{BB962C8B-B14F-4D97-AF65-F5344CB8AC3E}">
        <p14:creationId xmlns:p14="http://schemas.microsoft.com/office/powerpoint/2010/main" val="512105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525BAD-D3F7-BDBE-5993-7BE8E968CF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3D41D7-FF53-C24E-9A46-8B8304F8E66F}"/>
              </a:ext>
            </a:extLst>
          </p:cNvPr>
          <p:cNvSpPr>
            <a:spLocks noGrp="1"/>
          </p:cNvSpPr>
          <p:nvPr>
            <p:ph type="title"/>
          </p:nvPr>
        </p:nvSpPr>
        <p:spPr/>
        <p:txBody>
          <a:bodyPr/>
          <a:lstStyle/>
          <a:p>
            <a:r>
              <a:rPr lang="de-DE" dirty="0"/>
              <a:t>2. Einführung in </a:t>
            </a:r>
            <a:r>
              <a:rPr lang="de-DE" dirty="0" err="1"/>
              <a:t>Jupyter</a:t>
            </a:r>
            <a:r>
              <a:rPr lang="de-DE" dirty="0"/>
              <a:t> Notebook</a:t>
            </a:r>
          </a:p>
        </p:txBody>
      </p:sp>
      <p:sp>
        <p:nvSpPr>
          <p:cNvPr id="3" name="Text Placeholder 2">
            <a:extLst>
              <a:ext uri="{FF2B5EF4-FFF2-40B4-BE49-F238E27FC236}">
                <a16:creationId xmlns:a16="http://schemas.microsoft.com/office/drawing/2014/main" id="{9685E93B-E5CC-5514-2C9D-BA86B50A5ADC}"/>
              </a:ext>
            </a:extLst>
          </p:cNvPr>
          <p:cNvSpPr>
            <a:spLocks noGrp="1"/>
          </p:cNvSpPr>
          <p:nvPr>
            <p:ph type="body" sz="quarter" idx="11"/>
          </p:nvPr>
        </p:nvSpPr>
        <p:spPr>
          <a:xfrm>
            <a:off x="478367" y="1549831"/>
            <a:ext cx="10850033" cy="4405202"/>
          </a:xfrm>
        </p:spPr>
        <p:txBody>
          <a:bodyPr/>
          <a:lstStyle/>
          <a:p>
            <a:r>
              <a:rPr lang="de-DE" dirty="0"/>
              <a:t>mit </a:t>
            </a:r>
            <a:r>
              <a:rPr lang="de-DE" b="1" dirty="0" err="1"/>
              <a:t>Jupyter</a:t>
            </a:r>
            <a:r>
              <a:rPr lang="de-DE" b="1" dirty="0"/>
              <a:t> Notebook</a:t>
            </a:r>
          </a:p>
          <a:p>
            <a:pPr lvl="1"/>
            <a:r>
              <a:rPr lang="de-DE" dirty="0"/>
              <a:t>Kombination aus interaktivem Terminal und einzelnem Skript</a:t>
            </a:r>
          </a:p>
          <a:p>
            <a:r>
              <a:rPr lang="de-DE" b="1" dirty="0" err="1"/>
              <a:t>Jupyter</a:t>
            </a:r>
            <a:r>
              <a:rPr lang="de-DE" b="1" dirty="0"/>
              <a:t> Notebook:</a:t>
            </a:r>
          </a:p>
          <a:p>
            <a:pPr lvl="1"/>
            <a:r>
              <a:rPr lang="de-DE" dirty="0"/>
              <a:t> Eine browserbasierte Oberfläche für einen REPL (</a:t>
            </a:r>
            <a:r>
              <a:rPr lang="de-DE" dirty="0" err="1"/>
              <a:t>read</a:t>
            </a:r>
            <a:r>
              <a:rPr lang="de-DE" dirty="0"/>
              <a:t>-</a:t>
            </a:r>
            <a:r>
              <a:rPr lang="de-DE" dirty="0" err="1"/>
              <a:t>evaluate</a:t>
            </a:r>
            <a:r>
              <a:rPr lang="de-DE" dirty="0"/>
              <a:t>-print-loop)-</a:t>
            </a:r>
            <a:r>
              <a:rPr lang="de-DE" b="1" dirty="0"/>
              <a:t>Kernel</a:t>
            </a:r>
          </a:p>
          <a:p>
            <a:pPr lvl="1"/>
            <a:r>
              <a:rPr lang="de-DE" dirty="0"/>
              <a:t> Unterstützt Tabellen, Plots, HTML, </a:t>
            </a:r>
            <a:r>
              <a:rPr lang="de-DE" dirty="0" err="1"/>
              <a:t>Markdown</a:t>
            </a:r>
            <a:r>
              <a:rPr lang="de-DE" dirty="0"/>
              <a:t> und "in-place"-Ausführung von Zeilen</a:t>
            </a:r>
          </a:p>
          <a:p>
            <a:r>
              <a:rPr lang="de-DE" b="1" dirty="0"/>
              <a:t>Kernels:</a:t>
            </a:r>
          </a:p>
          <a:p>
            <a:pPr lvl="1"/>
            <a:r>
              <a:rPr lang="de-DE" dirty="0"/>
              <a:t>Programmiersprachenspezifische Prozesse, die unabhängig von der </a:t>
            </a:r>
            <a:r>
              <a:rPr lang="de-DE" dirty="0" err="1"/>
              <a:t>Jupyteranwendung</a:t>
            </a:r>
            <a:r>
              <a:rPr lang="de-DE" dirty="0"/>
              <a:t> laufen.</a:t>
            </a:r>
          </a:p>
          <a:p>
            <a:pPr lvl="1"/>
            <a:r>
              <a:rPr lang="de-DE" dirty="0"/>
              <a:t>Kommuniziert mit der </a:t>
            </a:r>
            <a:r>
              <a:rPr lang="de-DE" dirty="0" err="1"/>
              <a:t>Jupyteranwendung</a:t>
            </a:r>
            <a:r>
              <a:rPr lang="de-DE" dirty="0"/>
              <a:t> über Schnittstellen.</a:t>
            </a:r>
          </a:p>
          <a:p>
            <a:pPr lvl="1"/>
            <a:r>
              <a:rPr lang="de-DE" dirty="0"/>
              <a:t>Speichert den Zustand, bis der Kernel neu gestartet wird.</a:t>
            </a:r>
            <a:br>
              <a:rPr lang="de-DE" dirty="0"/>
            </a:br>
            <a:endParaRPr lang="de-DE" dirty="0"/>
          </a:p>
          <a:p>
            <a:endParaRPr lang="de-DE" dirty="0"/>
          </a:p>
          <a:p>
            <a:endParaRPr lang="de-DE" i="1" dirty="0"/>
          </a:p>
        </p:txBody>
      </p:sp>
      <p:sp>
        <p:nvSpPr>
          <p:cNvPr id="4" name="TextBox 3">
            <a:extLst>
              <a:ext uri="{FF2B5EF4-FFF2-40B4-BE49-F238E27FC236}">
                <a16:creationId xmlns:a16="http://schemas.microsoft.com/office/drawing/2014/main" id="{89810A9C-C775-B235-9D02-39220130D765}"/>
              </a:ext>
            </a:extLst>
          </p:cNvPr>
          <p:cNvSpPr txBox="1"/>
          <p:nvPr/>
        </p:nvSpPr>
        <p:spPr>
          <a:xfrm>
            <a:off x="465082" y="929898"/>
            <a:ext cx="8004742" cy="369332"/>
          </a:xfrm>
          <a:prstGeom prst="rect">
            <a:avLst/>
          </a:prstGeom>
          <a:noFill/>
        </p:spPr>
        <p:txBody>
          <a:bodyPr wrap="square" rtlCol="0">
            <a:spAutoFit/>
          </a:bodyPr>
          <a:lstStyle/>
          <a:p>
            <a:r>
              <a:rPr lang="de-DE" b="1" dirty="0"/>
              <a:t>Wie führe ich einen Python-Quellcode aus?</a:t>
            </a:r>
          </a:p>
        </p:txBody>
      </p:sp>
      <p:sp>
        <p:nvSpPr>
          <p:cNvPr id="7" name="TextBox 6">
            <a:extLst>
              <a:ext uri="{FF2B5EF4-FFF2-40B4-BE49-F238E27FC236}">
                <a16:creationId xmlns:a16="http://schemas.microsoft.com/office/drawing/2014/main" id="{C12EC179-7FD3-13CB-0B25-414CFB2B6CB9}"/>
              </a:ext>
            </a:extLst>
          </p:cNvPr>
          <p:cNvSpPr txBox="1"/>
          <p:nvPr/>
        </p:nvSpPr>
        <p:spPr>
          <a:xfrm>
            <a:off x="751668" y="5435046"/>
            <a:ext cx="7718156" cy="369332"/>
          </a:xfrm>
          <a:prstGeom prst="rect">
            <a:avLst/>
          </a:prstGeom>
          <a:noFill/>
        </p:spPr>
        <p:txBody>
          <a:bodyPr wrap="square" rtlCol="0">
            <a:spAutoFit/>
          </a:bodyPr>
          <a:lstStyle/>
          <a:p>
            <a:endParaRPr lang="de-DE" dirty="0"/>
          </a:p>
        </p:txBody>
      </p:sp>
      <p:sp>
        <p:nvSpPr>
          <p:cNvPr id="9" name="TextBox 8">
            <a:extLst>
              <a:ext uri="{FF2B5EF4-FFF2-40B4-BE49-F238E27FC236}">
                <a16:creationId xmlns:a16="http://schemas.microsoft.com/office/drawing/2014/main" id="{043203BF-AD65-8398-00D7-21D72BD3B4B1}"/>
              </a:ext>
            </a:extLst>
          </p:cNvPr>
          <p:cNvSpPr txBox="1"/>
          <p:nvPr/>
        </p:nvSpPr>
        <p:spPr>
          <a:xfrm>
            <a:off x="465082" y="5308169"/>
            <a:ext cx="9260104" cy="646331"/>
          </a:xfrm>
          <a:prstGeom prst="rect">
            <a:avLst/>
          </a:prstGeom>
          <a:noFill/>
        </p:spPr>
        <p:txBody>
          <a:bodyPr wrap="square" rtlCol="0">
            <a:spAutoFit/>
          </a:bodyPr>
          <a:lstStyle/>
          <a:p>
            <a:r>
              <a:rPr lang="de-DE" i="1" dirty="0">
                <a:solidFill>
                  <a:schemeClr val="accent5"/>
                </a:solidFill>
              </a:rPr>
              <a:t>https://jupyter-notebook.readthedocs.io/en/latest/notebook.html</a:t>
            </a:r>
          </a:p>
          <a:p>
            <a:endParaRPr lang="de-DE" dirty="0"/>
          </a:p>
        </p:txBody>
      </p:sp>
    </p:spTree>
    <p:extLst>
      <p:ext uri="{BB962C8B-B14F-4D97-AF65-F5344CB8AC3E}">
        <p14:creationId xmlns:p14="http://schemas.microsoft.com/office/powerpoint/2010/main" val="1519609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A89D4-73E1-3636-44D9-341C8FF678A0}"/>
              </a:ext>
            </a:extLst>
          </p:cNvPr>
          <p:cNvSpPr>
            <a:spLocks noGrp="1"/>
          </p:cNvSpPr>
          <p:nvPr>
            <p:ph type="title"/>
          </p:nvPr>
        </p:nvSpPr>
        <p:spPr/>
        <p:txBody>
          <a:bodyPr/>
          <a:lstStyle/>
          <a:p>
            <a:r>
              <a:rPr lang="de-DE" dirty="0"/>
              <a:t>2. Einführung in </a:t>
            </a:r>
            <a:r>
              <a:rPr lang="de-DE" dirty="0" err="1"/>
              <a:t>Jupyter</a:t>
            </a:r>
            <a:r>
              <a:rPr lang="de-DE" dirty="0"/>
              <a:t> Notebook</a:t>
            </a:r>
          </a:p>
        </p:txBody>
      </p:sp>
      <p:sp>
        <p:nvSpPr>
          <p:cNvPr id="3" name="Text Placeholder 2">
            <a:extLst>
              <a:ext uri="{FF2B5EF4-FFF2-40B4-BE49-F238E27FC236}">
                <a16:creationId xmlns:a16="http://schemas.microsoft.com/office/drawing/2014/main" id="{2C2BA49B-77BF-2190-014F-5CDE7ECDE90C}"/>
              </a:ext>
            </a:extLst>
          </p:cNvPr>
          <p:cNvSpPr>
            <a:spLocks noGrp="1"/>
          </p:cNvSpPr>
          <p:nvPr>
            <p:ph type="body" sz="quarter" idx="11"/>
          </p:nvPr>
        </p:nvSpPr>
        <p:spPr/>
        <p:txBody>
          <a:bodyPr/>
          <a:lstStyle/>
          <a:p>
            <a:endParaRPr lang="de-DE"/>
          </a:p>
        </p:txBody>
      </p:sp>
    </p:spTree>
    <p:extLst>
      <p:ext uri="{BB962C8B-B14F-4D97-AF65-F5344CB8AC3E}">
        <p14:creationId xmlns:p14="http://schemas.microsoft.com/office/powerpoint/2010/main" val="487846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1D341B78-251A-43E8-CE19-118295245F98}"/>
              </a:ext>
            </a:extLst>
          </p:cNvPr>
          <p:cNvSpPr/>
          <p:nvPr/>
        </p:nvSpPr>
        <p:spPr>
          <a:xfrm>
            <a:off x="0" y="5423659"/>
            <a:ext cx="12192000" cy="1434341"/>
          </a:xfrm>
          <a:prstGeom prst="rect">
            <a:avLst/>
          </a:prstGeom>
          <a:gradFill flip="none" rotWithShape="1">
            <a:gsLst>
              <a:gs pos="21000">
                <a:srgbClr val="FFFFFF">
                  <a:lumMod val="0"/>
                  <a:lumOff val="100000"/>
                  <a:alpha val="80285"/>
                </a:srgbClr>
              </a:gs>
              <a:gs pos="7000">
                <a:srgbClr val="FFFFFF"/>
              </a:gs>
              <a:gs pos="0">
                <a:schemeClr val="bg1">
                  <a:lumMod val="0"/>
                  <a:lumOff val="100000"/>
                </a:schemeClr>
              </a:gs>
              <a:gs pos="100000">
                <a:schemeClr val="accent1">
                  <a:lumMod val="0"/>
                  <a:lumOff val="100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5" name="Bild 2">
            <a:extLst>
              <a:ext uri="{FF2B5EF4-FFF2-40B4-BE49-F238E27FC236}">
                <a16:creationId xmlns:a16="http://schemas.microsoft.com/office/drawing/2014/main" id="{60DC48CF-7857-D43E-570B-5DD84D07951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8" t="14050" r="-138" b="7230"/>
          <a:stretch/>
        </p:blipFill>
        <p:spPr>
          <a:xfrm>
            <a:off x="7313300" y="1046687"/>
            <a:ext cx="4777739" cy="2507327"/>
          </a:xfrm>
          <a:prstGeom prst="rect">
            <a:avLst/>
          </a:prstGeom>
          <a:ln>
            <a:noFill/>
          </a:ln>
          <a:effectLst>
            <a:outerShdw blurRad="292100" dist="139700" dir="2700000" algn="tl" rotWithShape="0">
              <a:srgbClr val="333333">
                <a:alpha val="65000"/>
              </a:srgbClr>
            </a:outerShdw>
          </a:effectLst>
        </p:spPr>
      </p:pic>
      <p:sp>
        <p:nvSpPr>
          <p:cNvPr id="6" name="Titel 5">
            <a:extLst>
              <a:ext uri="{FF2B5EF4-FFF2-40B4-BE49-F238E27FC236}">
                <a16:creationId xmlns:a16="http://schemas.microsoft.com/office/drawing/2014/main" id="{EE239A36-39BA-AFBE-89A7-4CE4EADDD1D5}"/>
              </a:ext>
            </a:extLst>
          </p:cNvPr>
          <p:cNvSpPr>
            <a:spLocks noGrp="1"/>
          </p:cNvSpPr>
          <p:nvPr>
            <p:ph type="title"/>
          </p:nvPr>
        </p:nvSpPr>
        <p:spPr/>
        <p:txBody>
          <a:bodyPr/>
          <a:lstStyle/>
          <a:p>
            <a:r>
              <a:rPr lang="en-GB"/>
              <a:t>The HuMiCS Lab</a:t>
            </a:r>
            <a:endParaRPr lang="en-GB" i="1"/>
          </a:p>
        </p:txBody>
      </p:sp>
      <p:sp>
        <p:nvSpPr>
          <p:cNvPr id="7" name="Textplatzhalter 6">
            <a:extLst>
              <a:ext uri="{FF2B5EF4-FFF2-40B4-BE49-F238E27FC236}">
                <a16:creationId xmlns:a16="http://schemas.microsoft.com/office/drawing/2014/main" id="{613E136D-1366-F1AF-8D55-AEF14D3C4C71}"/>
              </a:ext>
            </a:extLst>
          </p:cNvPr>
          <p:cNvSpPr>
            <a:spLocks noGrp="1"/>
          </p:cNvSpPr>
          <p:nvPr>
            <p:ph type="body" sz="quarter" idx="11"/>
          </p:nvPr>
        </p:nvSpPr>
        <p:spPr>
          <a:xfrm>
            <a:off x="478368" y="933995"/>
            <a:ext cx="6627282" cy="4961980"/>
          </a:xfrm>
        </p:spPr>
        <p:txBody>
          <a:bodyPr>
            <a:normAutofit lnSpcReduction="10000"/>
          </a:bodyPr>
          <a:lstStyle/>
          <a:p>
            <a:pPr marL="0" indent="0">
              <a:buNone/>
            </a:pPr>
            <a:r>
              <a:rPr lang="en-US" sz="2400" b="1" i="1" dirty="0">
                <a:solidFill>
                  <a:schemeClr val="accent5"/>
                </a:solidFill>
              </a:rPr>
              <a:t>We bring together </a:t>
            </a:r>
            <a:r>
              <a:rPr lang="en-US" sz="2400" b="1" i="1" u="sng" dirty="0">
                <a:solidFill>
                  <a:schemeClr val="accent5"/>
                </a:solidFill>
              </a:rPr>
              <a:t>Hu</a:t>
            </a:r>
            <a:r>
              <a:rPr lang="en-US" sz="2400" b="1" i="1" dirty="0">
                <a:solidFill>
                  <a:schemeClr val="accent5"/>
                </a:solidFill>
              </a:rPr>
              <a:t>mans, military </a:t>
            </a:r>
            <a:r>
              <a:rPr lang="en-US" sz="2400" b="1" i="1" u="sng" dirty="0">
                <a:solidFill>
                  <a:schemeClr val="accent5"/>
                </a:solidFill>
              </a:rPr>
              <a:t>Mi</a:t>
            </a:r>
            <a:r>
              <a:rPr lang="en-US" sz="2400" b="1" i="1" dirty="0">
                <a:solidFill>
                  <a:schemeClr val="accent5"/>
                </a:solidFill>
              </a:rPr>
              <a:t>ssions and </a:t>
            </a:r>
            <a:r>
              <a:rPr lang="en-US" sz="2400" b="1" i="1" u="sng" dirty="0">
                <a:solidFill>
                  <a:schemeClr val="accent5"/>
                </a:solidFill>
              </a:rPr>
              <a:t>C</a:t>
            </a:r>
            <a:r>
              <a:rPr lang="en-US" sz="2400" b="1" i="1" dirty="0">
                <a:solidFill>
                  <a:schemeClr val="accent5"/>
                </a:solidFill>
              </a:rPr>
              <a:t>ognitive </a:t>
            </a:r>
            <a:r>
              <a:rPr lang="en-US" sz="2400" b="1" i="1" u="sng" dirty="0">
                <a:solidFill>
                  <a:schemeClr val="accent5"/>
                </a:solidFill>
              </a:rPr>
              <a:t>S</a:t>
            </a:r>
            <a:r>
              <a:rPr lang="en-US" sz="2400" b="1" i="1" dirty="0">
                <a:solidFill>
                  <a:schemeClr val="accent5"/>
                </a:solidFill>
              </a:rPr>
              <a:t>ystems in virtual cockpit environments. </a:t>
            </a:r>
          </a:p>
          <a:p>
            <a:pPr marL="0" indent="0">
              <a:buNone/>
            </a:pPr>
            <a:endParaRPr lang="en-US" dirty="0">
              <a:solidFill>
                <a:srgbClr val="0563C1"/>
              </a:solidFill>
            </a:endParaRPr>
          </a:p>
          <a:p>
            <a:pPr marL="0" indent="0">
              <a:buNone/>
            </a:pPr>
            <a:r>
              <a:rPr lang="en-US" sz="1400" b="1" dirty="0"/>
              <a:t>Professorship of Aircraft Dynamics and Flight Guidance</a:t>
            </a:r>
          </a:p>
          <a:p>
            <a:pPr marL="0" indent="0">
              <a:buNone/>
            </a:pPr>
            <a:r>
              <a:rPr lang="en-US" sz="1400" dirty="0"/>
              <a:t>Institute of Flight Systems</a:t>
            </a:r>
          </a:p>
          <a:p>
            <a:pPr marL="0" indent="0">
              <a:buNone/>
            </a:pPr>
            <a:r>
              <a:rPr lang="en-US" sz="1400" b="1" dirty="0"/>
              <a:t>M</a:t>
            </a:r>
            <a:r>
              <a:rPr lang="en-US" sz="1400" dirty="0"/>
              <a:t>ilitary </a:t>
            </a:r>
            <a:r>
              <a:rPr lang="en-US" sz="1400" b="1" dirty="0"/>
              <a:t>A</a:t>
            </a:r>
            <a:r>
              <a:rPr lang="en-US" sz="1400" dirty="0"/>
              <a:t>viation </a:t>
            </a:r>
            <a:r>
              <a:rPr lang="en-US" sz="1400" b="1" dirty="0"/>
              <a:t>R</a:t>
            </a:r>
            <a:r>
              <a:rPr lang="en-US" sz="1400" dirty="0"/>
              <a:t>esearch </a:t>
            </a:r>
            <a:r>
              <a:rPr lang="en-US" sz="1400" b="1" dirty="0"/>
              <a:t>C</a:t>
            </a:r>
            <a:r>
              <a:rPr lang="en-US" sz="1400" dirty="0"/>
              <a:t>enter</a:t>
            </a:r>
          </a:p>
          <a:p>
            <a:pPr marL="0" indent="0">
              <a:buNone/>
            </a:pPr>
            <a:r>
              <a:rPr lang="en-US" sz="1400" dirty="0"/>
              <a:t>University of the Bundeswehr Munich</a:t>
            </a:r>
          </a:p>
          <a:p>
            <a:pPr marL="0" indent="0">
              <a:buNone/>
            </a:pPr>
            <a:endParaRPr lang="en-US" sz="1800" dirty="0">
              <a:solidFill>
                <a:srgbClr val="0563C1"/>
              </a:solidFill>
            </a:endParaRPr>
          </a:p>
          <a:p>
            <a:pPr marL="0" indent="0">
              <a:buNone/>
            </a:pPr>
            <a:r>
              <a:rPr lang="en-US" sz="1400" dirty="0"/>
              <a:t>		Website: </a:t>
            </a:r>
            <a:r>
              <a:rPr lang="en-US" sz="1400" dirty="0">
                <a:hlinkClick r:id="rId4"/>
              </a:rPr>
              <a:t>https://www.unibw.de/fmff/</a:t>
            </a:r>
            <a:endParaRPr lang="en-US" sz="1400" dirty="0"/>
          </a:p>
          <a:p>
            <a:pPr marL="0" indent="0">
              <a:buNone/>
            </a:pPr>
            <a:r>
              <a:rPr lang="en-US" sz="1400" dirty="0"/>
              <a:t>		LinkedIn: </a:t>
            </a:r>
            <a:r>
              <a:rPr lang="en-US" sz="1400" dirty="0">
                <a:hlinkClick r:id="rId5"/>
              </a:rPr>
              <a:t>https://www.linkedin.com/company/humics/</a:t>
            </a:r>
            <a:endParaRPr lang="en-US" sz="1400" dirty="0"/>
          </a:p>
          <a:p>
            <a:pPr marL="0" indent="0">
              <a:buNone/>
            </a:pPr>
            <a:endParaRPr lang="en-US" dirty="0"/>
          </a:p>
          <a:p>
            <a:pPr marL="0" indent="0">
              <a:buNone/>
            </a:pPr>
            <a:endParaRPr lang="en-US" dirty="0"/>
          </a:p>
          <a:p>
            <a:pPr marL="0" indent="0">
              <a:buNone/>
            </a:pPr>
            <a:endParaRPr lang="en-US" dirty="0"/>
          </a:p>
          <a:p>
            <a:pPr marL="0" indent="0">
              <a:buNone/>
            </a:pPr>
            <a:r>
              <a:rPr lang="en-US" sz="1400" i="1" dirty="0"/>
              <a:t>Follow us!</a:t>
            </a:r>
          </a:p>
        </p:txBody>
      </p:sp>
      <p:pic>
        <p:nvPicPr>
          <p:cNvPr id="9" name="Grafik 8">
            <a:extLst>
              <a:ext uri="{FF2B5EF4-FFF2-40B4-BE49-F238E27FC236}">
                <a16:creationId xmlns:a16="http://schemas.microsoft.com/office/drawing/2014/main" id="{66E20943-C7C3-D69E-313B-1AE57C41B8C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54567" y="3458763"/>
            <a:ext cx="1779057" cy="1779057"/>
          </a:xfrm>
          <a:prstGeom prst="rect">
            <a:avLst/>
          </a:prstGeom>
        </p:spPr>
      </p:pic>
      <p:pic>
        <p:nvPicPr>
          <p:cNvPr id="3" name="Grafik 2" descr="Ein Bild, das Text enthält.&#10;&#10;Automatisch generierte Beschreibung">
            <a:extLst>
              <a:ext uri="{FF2B5EF4-FFF2-40B4-BE49-F238E27FC236}">
                <a16:creationId xmlns:a16="http://schemas.microsoft.com/office/drawing/2014/main" id="{B1B67E0E-91C7-4FD0-E78C-1335B1D5490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13300" y="3637328"/>
            <a:ext cx="2231521" cy="1673640"/>
          </a:xfrm>
          <a:prstGeom prst="rect">
            <a:avLst/>
          </a:prstGeom>
          <a:effectLst>
            <a:outerShdw blurRad="50800" dist="38100" dir="2700000" algn="tl" rotWithShape="0">
              <a:prstClr val="black">
                <a:alpha val="40000"/>
              </a:prstClr>
            </a:outerShdw>
          </a:effectLst>
        </p:spPr>
      </p:pic>
      <p:pic>
        <p:nvPicPr>
          <p:cNvPr id="13" name="Grafik 12">
            <a:extLst>
              <a:ext uri="{FF2B5EF4-FFF2-40B4-BE49-F238E27FC236}">
                <a16:creationId xmlns:a16="http://schemas.microsoft.com/office/drawing/2014/main" id="{9EDDAEA7-5890-FDC7-7163-47CADB40445D}"/>
              </a:ext>
            </a:extLst>
          </p:cNvPr>
          <p:cNvPicPr>
            <a:picLocks noChangeAspect="1"/>
          </p:cNvPicPr>
          <p:nvPr/>
        </p:nvPicPr>
        <p:blipFill>
          <a:blip r:embed="rId8"/>
          <a:stretch>
            <a:fillRect/>
          </a:stretch>
        </p:blipFill>
        <p:spPr>
          <a:xfrm>
            <a:off x="9580885" y="3637328"/>
            <a:ext cx="2510153" cy="1673640"/>
          </a:xfrm>
          <a:prstGeom prst="rect">
            <a:avLst/>
          </a:prstGeom>
          <a:effectLst>
            <a:outerShdw blurRad="50800" dist="38100" dir="2700000" algn="tl" rotWithShape="0">
              <a:prstClr val="black">
                <a:alpha val="40000"/>
              </a:prstClr>
            </a:outerShdw>
          </a:effectLst>
        </p:spPr>
      </p:pic>
      <p:pic>
        <p:nvPicPr>
          <p:cNvPr id="11" name="Grafik 10">
            <a:extLst>
              <a:ext uri="{FF2B5EF4-FFF2-40B4-BE49-F238E27FC236}">
                <a16:creationId xmlns:a16="http://schemas.microsoft.com/office/drawing/2014/main" id="{529A1061-AA58-C8F9-722B-975C76A4A57A}"/>
              </a:ext>
            </a:extLst>
          </p:cNvPr>
          <p:cNvPicPr>
            <a:picLocks noChangeAspect="1"/>
          </p:cNvPicPr>
          <p:nvPr/>
        </p:nvPicPr>
        <p:blipFill>
          <a:blip r:embed="rId9"/>
          <a:stretch>
            <a:fillRect/>
          </a:stretch>
        </p:blipFill>
        <p:spPr>
          <a:xfrm>
            <a:off x="5262987" y="1738401"/>
            <a:ext cx="1591414" cy="1434341"/>
          </a:xfrm>
          <a:prstGeom prst="rect">
            <a:avLst/>
          </a:prstGeom>
        </p:spPr>
      </p:pic>
    </p:spTree>
    <p:extLst>
      <p:ext uri="{BB962C8B-B14F-4D97-AF65-F5344CB8AC3E}">
        <p14:creationId xmlns:p14="http://schemas.microsoft.com/office/powerpoint/2010/main" val="2918740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06C31-05CE-2AF3-7BD3-577A458FA4E4}"/>
              </a:ext>
            </a:extLst>
          </p:cNvPr>
          <p:cNvSpPr>
            <a:spLocks noGrp="1"/>
          </p:cNvSpPr>
          <p:nvPr>
            <p:ph type="title"/>
          </p:nvPr>
        </p:nvSpPr>
        <p:spPr/>
        <p:txBody>
          <a:bodyPr/>
          <a:lstStyle/>
          <a:p>
            <a:r>
              <a:rPr lang="de-DE" dirty="0"/>
              <a:t>Inhalt</a:t>
            </a:r>
          </a:p>
        </p:txBody>
      </p:sp>
      <p:sp>
        <p:nvSpPr>
          <p:cNvPr id="3" name="Text Placeholder 2">
            <a:extLst>
              <a:ext uri="{FF2B5EF4-FFF2-40B4-BE49-F238E27FC236}">
                <a16:creationId xmlns:a16="http://schemas.microsoft.com/office/drawing/2014/main" id="{5D2B2824-BA18-03D5-AA09-FBBD9225D242}"/>
              </a:ext>
            </a:extLst>
          </p:cNvPr>
          <p:cNvSpPr>
            <a:spLocks noGrp="1"/>
          </p:cNvSpPr>
          <p:nvPr>
            <p:ph type="body" sz="quarter" idx="11"/>
          </p:nvPr>
        </p:nvSpPr>
        <p:spPr/>
        <p:txBody>
          <a:bodyPr/>
          <a:lstStyle/>
          <a:p>
            <a:pPr marL="457200" indent="-457200">
              <a:buFont typeface="+mj-lt"/>
              <a:buAutoNum type="arabicPeriod"/>
            </a:pPr>
            <a:r>
              <a:rPr lang="de-DE" dirty="0"/>
              <a:t>Grundlagen von Python</a:t>
            </a:r>
          </a:p>
          <a:p>
            <a:pPr marL="457200" indent="-457200">
              <a:buFont typeface="+mj-lt"/>
              <a:buAutoNum type="arabicPeriod"/>
            </a:pPr>
            <a:r>
              <a:rPr lang="de-DE" dirty="0"/>
              <a:t>Einführung in </a:t>
            </a:r>
            <a:r>
              <a:rPr lang="de-DE" dirty="0" err="1"/>
              <a:t>Jupyter</a:t>
            </a:r>
            <a:r>
              <a:rPr lang="de-DE" dirty="0"/>
              <a:t> Notebook</a:t>
            </a:r>
          </a:p>
          <a:p>
            <a:pPr marL="914400" lvl="1" indent="-457200">
              <a:buFont typeface="+mj-lt"/>
              <a:buAutoNum type="arabicPeriod"/>
            </a:pPr>
            <a:r>
              <a:rPr lang="de-DE" dirty="0"/>
              <a:t>Variables, Data </a:t>
            </a:r>
            <a:r>
              <a:rPr lang="de-DE" dirty="0" err="1"/>
              <a:t>Types</a:t>
            </a:r>
            <a:r>
              <a:rPr lang="de-DE" dirty="0"/>
              <a:t>, and Statements</a:t>
            </a:r>
          </a:p>
          <a:p>
            <a:pPr marL="914400" lvl="1" indent="-457200">
              <a:buFont typeface="+mj-lt"/>
              <a:buAutoNum type="arabicPeriod"/>
            </a:pPr>
            <a:r>
              <a:rPr lang="de-DE" dirty="0" err="1"/>
              <a:t>Functions</a:t>
            </a:r>
            <a:r>
              <a:rPr lang="de-DE" dirty="0"/>
              <a:t> and Return Values</a:t>
            </a:r>
          </a:p>
          <a:p>
            <a:pPr marL="914400" lvl="1" indent="-457200">
              <a:buFont typeface="+mj-lt"/>
              <a:buAutoNum type="arabicPeriod"/>
            </a:pPr>
            <a:r>
              <a:rPr lang="de-DE" dirty="0" err="1"/>
              <a:t>Conditionals</a:t>
            </a:r>
            <a:r>
              <a:rPr lang="de-DE" dirty="0"/>
              <a:t> and Loops</a:t>
            </a:r>
          </a:p>
          <a:p>
            <a:pPr marL="914400" lvl="1" indent="-457200">
              <a:buFont typeface="+mj-lt"/>
              <a:buAutoNum type="arabicPeriod"/>
            </a:pPr>
            <a:r>
              <a:rPr lang="de-DE" dirty="0"/>
              <a:t>Collections</a:t>
            </a:r>
          </a:p>
          <a:p>
            <a:pPr marL="914400" lvl="1" indent="-457200">
              <a:buFont typeface="+mj-lt"/>
              <a:buAutoNum type="arabicPeriod"/>
            </a:pPr>
            <a:r>
              <a:rPr lang="de-DE" dirty="0"/>
              <a:t>Iteration </a:t>
            </a:r>
          </a:p>
          <a:p>
            <a:pPr marL="914400" lvl="1" indent="-457200">
              <a:buFont typeface="+mj-lt"/>
              <a:buAutoNum type="arabicPeriod"/>
            </a:pPr>
            <a:r>
              <a:rPr lang="de-DE" dirty="0"/>
              <a:t>Classes</a:t>
            </a:r>
          </a:p>
          <a:p>
            <a:pPr marL="914400" lvl="1" indent="-457200">
              <a:buFont typeface="+mj-lt"/>
              <a:buAutoNum type="arabicPeriod"/>
            </a:pPr>
            <a:r>
              <a:rPr lang="de-DE" dirty="0"/>
              <a:t>Wichtige Bibliotheken: </a:t>
            </a:r>
            <a:r>
              <a:rPr lang="de-DE" dirty="0" err="1"/>
              <a:t>numpy</a:t>
            </a:r>
            <a:r>
              <a:rPr lang="de-DE" dirty="0"/>
              <a:t>, </a:t>
            </a:r>
            <a:r>
              <a:rPr lang="de-DE" dirty="0" err="1"/>
              <a:t>matplotlib</a:t>
            </a:r>
            <a:endParaRPr lang="de-DE" dirty="0"/>
          </a:p>
          <a:p>
            <a:pPr marL="0" indent="0">
              <a:buNone/>
            </a:pPr>
            <a:endParaRPr lang="de-DE" dirty="0"/>
          </a:p>
        </p:txBody>
      </p:sp>
    </p:spTree>
    <p:extLst>
      <p:ext uri="{BB962C8B-B14F-4D97-AF65-F5344CB8AC3E}">
        <p14:creationId xmlns:p14="http://schemas.microsoft.com/office/powerpoint/2010/main" val="3477940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9406D-45FC-B65D-7AE0-3BAC68EFA8BD}"/>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2E7D532C-399B-3B01-41A9-7CA8BE085699}"/>
              </a:ext>
            </a:extLst>
          </p:cNvPr>
          <p:cNvSpPr>
            <a:spLocks noGrp="1"/>
          </p:cNvSpPr>
          <p:nvPr>
            <p:ph type="body" sz="quarter" idx="11"/>
          </p:nvPr>
        </p:nvSpPr>
        <p:spPr>
          <a:xfrm>
            <a:off x="478367" y="1549831"/>
            <a:ext cx="10850033" cy="4405202"/>
          </a:xfrm>
        </p:spPr>
        <p:txBody>
          <a:bodyPr/>
          <a:lstStyle/>
          <a:p>
            <a:r>
              <a:rPr lang="de-DE" dirty="0"/>
              <a:t>Python hat eine vergleichbar einfache Syntax. </a:t>
            </a:r>
          </a:p>
          <a:p>
            <a:pPr lvl="1"/>
            <a:r>
              <a:rPr lang="de-DE" dirty="0"/>
              <a:t>Eine Funktion, um eine Text-Datei zu öffnen, und die 10 </a:t>
            </a:r>
            <a:br>
              <a:rPr lang="de-DE" dirty="0"/>
            </a:br>
            <a:r>
              <a:rPr lang="de-DE" dirty="0"/>
              <a:t>häufigsten Wörter auszugeben. Python </a:t>
            </a:r>
            <a:r>
              <a:rPr lang="de-DE" dirty="0" err="1"/>
              <a:t>vs</a:t>
            </a:r>
            <a:r>
              <a:rPr lang="de-DE" dirty="0"/>
              <a:t> </a:t>
            </a:r>
            <a:r>
              <a:rPr lang="de-DE" dirty="0" err="1"/>
              <a:t>Cpp</a:t>
            </a:r>
            <a:r>
              <a:rPr lang="de-DE" dirty="0"/>
              <a:t>:</a:t>
            </a:r>
          </a:p>
        </p:txBody>
      </p:sp>
      <p:sp>
        <p:nvSpPr>
          <p:cNvPr id="4" name="TextBox 3">
            <a:extLst>
              <a:ext uri="{FF2B5EF4-FFF2-40B4-BE49-F238E27FC236}">
                <a16:creationId xmlns:a16="http://schemas.microsoft.com/office/drawing/2014/main" id="{C8C48C03-446E-AB91-2ED5-480F2BEDD70B}"/>
              </a:ext>
            </a:extLst>
          </p:cNvPr>
          <p:cNvSpPr txBox="1"/>
          <p:nvPr/>
        </p:nvSpPr>
        <p:spPr>
          <a:xfrm>
            <a:off x="465082" y="929898"/>
            <a:ext cx="8004742" cy="369332"/>
          </a:xfrm>
          <a:prstGeom prst="rect">
            <a:avLst/>
          </a:prstGeom>
          <a:noFill/>
        </p:spPr>
        <p:txBody>
          <a:bodyPr wrap="square" rtlCol="0">
            <a:spAutoFit/>
          </a:bodyPr>
          <a:lstStyle/>
          <a:p>
            <a:r>
              <a:rPr lang="de-DE" b="1" dirty="0"/>
              <a:t>Warum Python?</a:t>
            </a:r>
          </a:p>
        </p:txBody>
      </p:sp>
      <p:pic>
        <p:nvPicPr>
          <p:cNvPr id="5" name="Picture 4">
            <a:extLst>
              <a:ext uri="{FF2B5EF4-FFF2-40B4-BE49-F238E27FC236}">
                <a16:creationId xmlns:a16="http://schemas.microsoft.com/office/drawing/2014/main" id="{BB064269-68A4-DE53-D74E-972A61C67247}"/>
              </a:ext>
            </a:extLst>
          </p:cNvPr>
          <p:cNvPicPr>
            <a:picLocks noChangeAspect="1"/>
          </p:cNvPicPr>
          <p:nvPr/>
        </p:nvPicPr>
        <p:blipFill>
          <a:blip r:embed="rId2"/>
          <a:stretch>
            <a:fillRect/>
          </a:stretch>
        </p:blipFill>
        <p:spPr>
          <a:xfrm>
            <a:off x="7991854" y="579702"/>
            <a:ext cx="3584662" cy="5698596"/>
          </a:xfrm>
          <a:prstGeom prst="rect">
            <a:avLst/>
          </a:prstGeom>
        </p:spPr>
      </p:pic>
      <p:pic>
        <p:nvPicPr>
          <p:cNvPr id="6" name="Picture 5">
            <a:extLst>
              <a:ext uri="{FF2B5EF4-FFF2-40B4-BE49-F238E27FC236}">
                <a16:creationId xmlns:a16="http://schemas.microsoft.com/office/drawing/2014/main" id="{541BFF91-285D-8000-A65F-8623712F846D}"/>
              </a:ext>
            </a:extLst>
          </p:cNvPr>
          <p:cNvPicPr>
            <a:picLocks noChangeAspect="1"/>
          </p:cNvPicPr>
          <p:nvPr/>
        </p:nvPicPr>
        <p:blipFill>
          <a:blip r:embed="rId3"/>
          <a:stretch>
            <a:fillRect/>
          </a:stretch>
        </p:blipFill>
        <p:spPr>
          <a:xfrm>
            <a:off x="2594809" y="3853838"/>
            <a:ext cx="5480106" cy="1724062"/>
          </a:xfrm>
          <a:prstGeom prst="rect">
            <a:avLst/>
          </a:prstGeom>
        </p:spPr>
      </p:pic>
      <p:sp>
        <p:nvSpPr>
          <p:cNvPr id="7" name="TextBox 6">
            <a:extLst>
              <a:ext uri="{FF2B5EF4-FFF2-40B4-BE49-F238E27FC236}">
                <a16:creationId xmlns:a16="http://schemas.microsoft.com/office/drawing/2014/main" id="{117B82B6-25AF-8B56-F8B6-387B415B6DF2}"/>
              </a:ext>
            </a:extLst>
          </p:cNvPr>
          <p:cNvSpPr txBox="1"/>
          <p:nvPr/>
        </p:nvSpPr>
        <p:spPr>
          <a:xfrm>
            <a:off x="2518475" y="3530573"/>
            <a:ext cx="1813301" cy="369332"/>
          </a:xfrm>
          <a:prstGeom prst="rect">
            <a:avLst/>
          </a:prstGeom>
          <a:noFill/>
        </p:spPr>
        <p:txBody>
          <a:bodyPr wrap="square" rtlCol="0">
            <a:spAutoFit/>
          </a:bodyPr>
          <a:lstStyle/>
          <a:p>
            <a:r>
              <a:rPr lang="de-DE" dirty="0"/>
              <a:t>Python</a:t>
            </a:r>
          </a:p>
        </p:txBody>
      </p:sp>
      <p:sp>
        <p:nvSpPr>
          <p:cNvPr id="8" name="TextBox 7">
            <a:extLst>
              <a:ext uri="{FF2B5EF4-FFF2-40B4-BE49-F238E27FC236}">
                <a16:creationId xmlns:a16="http://schemas.microsoft.com/office/drawing/2014/main" id="{2D716C21-0E36-A3D6-5204-FE624FCE653A}"/>
              </a:ext>
            </a:extLst>
          </p:cNvPr>
          <p:cNvSpPr txBox="1"/>
          <p:nvPr/>
        </p:nvSpPr>
        <p:spPr>
          <a:xfrm>
            <a:off x="7901553" y="250600"/>
            <a:ext cx="1813301" cy="369332"/>
          </a:xfrm>
          <a:prstGeom prst="rect">
            <a:avLst/>
          </a:prstGeom>
          <a:noFill/>
        </p:spPr>
        <p:txBody>
          <a:bodyPr wrap="square" rtlCol="0">
            <a:spAutoFit/>
          </a:bodyPr>
          <a:lstStyle/>
          <a:p>
            <a:r>
              <a:rPr lang="de-DE" dirty="0" err="1"/>
              <a:t>cpp</a:t>
            </a:r>
            <a:endParaRPr lang="de-DE" dirty="0"/>
          </a:p>
        </p:txBody>
      </p:sp>
      <p:cxnSp>
        <p:nvCxnSpPr>
          <p:cNvPr id="10" name="Straight Arrow Connector 9">
            <a:extLst>
              <a:ext uri="{FF2B5EF4-FFF2-40B4-BE49-F238E27FC236}">
                <a16:creationId xmlns:a16="http://schemas.microsoft.com/office/drawing/2014/main" id="{0C8099A1-9FCD-CCD7-A45D-AB2AA35FF98A}"/>
              </a:ext>
            </a:extLst>
          </p:cNvPr>
          <p:cNvCxnSpPr>
            <a:cxnSpLocks/>
          </p:cNvCxnSpPr>
          <p:nvPr/>
        </p:nvCxnSpPr>
        <p:spPr>
          <a:xfrm>
            <a:off x="379708" y="4661625"/>
            <a:ext cx="2138767"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a:extLst>
              <a:ext uri="{FF2B5EF4-FFF2-40B4-BE49-F238E27FC236}">
                <a16:creationId xmlns:a16="http://schemas.microsoft.com/office/drawing/2014/main" id="{456EA2E4-142C-35F6-F168-F606872FF121}"/>
              </a:ext>
            </a:extLst>
          </p:cNvPr>
          <p:cNvCxnSpPr>
            <a:cxnSpLocks/>
          </p:cNvCxnSpPr>
          <p:nvPr/>
        </p:nvCxnSpPr>
        <p:spPr>
          <a:xfrm>
            <a:off x="379708" y="5317720"/>
            <a:ext cx="2138767"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6E0C7100-952A-8FDB-7FA5-5F3661FFC330}"/>
              </a:ext>
            </a:extLst>
          </p:cNvPr>
          <p:cNvSpPr txBox="1"/>
          <p:nvPr/>
        </p:nvSpPr>
        <p:spPr>
          <a:xfrm>
            <a:off x="721209" y="4366965"/>
            <a:ext cx="2138767" cy="338554"/>
          </a:xfrm>
          <a:prstGeom prst="rect">
            <a:avLst/>
          </a:prstGeom>
          <a:noFill/>
        </p:spPr>
        <p:txBody>
          <a:bodyPr wrap="square" rtlCol="0">
            <a:spAutoFit/>
          </a:bodyPr>
          <a:lstStyle/>
          <a:p>
            <a:r>
              <a:rPr lang="de-DE" sz="1600" dirty="0"/>
              <a:t>Inhalt lesen</a:t>
            </a:r>
          </a:p>
        </p:txBody>
      </p:sp>
      <p:sp>
        <p:nvSpPr>
          <p:cNvPr id="14" name="TextBox 13">
            <a:extLst>
              <a:ext uri="{FF2B5EF4-FFF2-40B4-BE49-F238E27FC236}">
                <a16:creationId xmlns:a16="http://schemas.microsoft.com/office/drawing/2014/main" id="{DB669154-1409-5CA1-DDBA-71EEAD550C88}"/>
              </a:ext>
            </a:extLst>
          </p:cNvPr>
          <p:cNvSpPr txBox="1"/>
          <p:nvPr/>
        </p:nvSpPr>
        <p:spPr>
          <a:xfrm>
            <a:off x="721209" y="5028784"/>
            <a:ext cx="3250968" cy="584775"/>
          </a:xfrm>
          <a:prstGeom prst="rect">
            <a:avLst/>
          </a:prstGeom>
          <a:noFill/>
        </p:spPr>
        <p:txBody>
          <a:bodyPr wrap="square" rtlCol="0">
            <a:spAutoFit/>
          </a:bodyPr>
          <a:lstStyle/>
          <a:p>
            <a:r>
              <a:rPr lang="de-DE" sz="1600" dirty="0"/>
              <a:t>Wörter zählen </a:t>
            </a:r>
            <a:br>
              <a:rPr lang="de-DE" sz="1600" dirty="0"/>
            </a:br>
            <a:r>
              <a:rPr lang="de-DE" sz="1600" dirty="0"/>
              <a:t>und ausgeben</a:t>
            </a:r>
          </a:p>
        </p:txBody>
      </p:sp>
    </p:spTree>
    <p:extLst>
      <p:ext uri="{BB962C8B-B14F-4D97-AF65-F5344CB8AC3E}">
        <p14:creationId xmlns:p14="http://schemas.microsoft.com/office/powerpoint/2010/main" val="3747625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65958A-9273-F51B-F7BA-CF54A54935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B2AF72-D23B-BB7C-A076-8180AE773D52}"/>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5DFE712F-AE3F-B651-BE3A-E6DE7EEB2B26}"/>
              </a:ext>
            </a:extLst>
          </p:cNvPr>
          <p:cNvSpPr>
            <a:spLocks noGrp="1"/>
          </p:cNvSpPr>
          <p:nvPr>
            <p:ph type="body" sz="quarter" idx="11"/>
          </p:nvPr>
        </p:nvSpPr>
        <p:spPr>
          <a:xfrm>
            <a:off x="478367" y="1549831"/>
            <a:ext cx="10850033" cy="4405202"/>
          </a:xfrm>
        </p:spPr>
        <p:txBody>
          <a:bodyPr/>
          <a:lstStyle/>
          <a:p>
            <a:r>
              <a:rPr lang="de-DE" dirty="0"/>
              <a:t>Python hat eine vergleichbar einfache Syntax. </a:t>
            </a:r>
          </a:p>
          <a:p>
            <a:r>
              <a:rPr lang="de-DE" dirty="0"/>
              <a:t>Python ist sehr beliebt. </a:t>
            </a:r>
          </a:p>
        </p:txBody>
      </p:sp>
      <p:sp>
        <p:nvSpPr>
          <p:cNvPr id="4" name="TextBox 3">
            <a:extLst>
              <a:ext uri="{FF2B5EF4-FFF2-40B4-BE49-F238E27FC236}">
                <a16:creationId xmlns:a16="http://schemas.microsoft.com/office/drawing/2014/main" id="{4F672F1B-8ED0-DFB8-CFDC-0774FF57EE97}"/>
              </a:ext>
            </a:extLst>
          </p:cNvPr>
          <p:cNvSpPr txBox="1"/>
          <p:nvPr/>
        </p:nvSpPr>
        <p:spPr>
          <a:xfrm>
            <a:off x="465082" y="929898"/>
            <a:ext cx="8004742" cy="369332"/>
          </a:xfrm>
          <a:prstGeom prst="rect">
            <a:avLst/>
          </a:prstGeom>
          <a:noFill/>
        </p:spPr>
        <p:txBody>
          <a:bodyPr wrap="square" rtlCol="0">
            <a:spAutoFit/>
          </a:bodyPr>
          <a:lstStyle/>
          <a:p>
            <a:r>
              <a:rPr lang="de-DE" b="1" dirty="0"/>
              <a:t>Warum Python?</a:t>
            </a:r>
          </a:p>
        </p:txBody>
      </p:sp>
      <p:pic>
        <p:nvPicPr>
          <p:cNvPr id="10" name="Picture 9" descr="A screenshot of a computer&#10;&#10;AI-generated content may be incorrect.">
            <a:extLst>
              <a:ext uri="{FF2B5EF4-FFF2-40B4-BE49-F238E27FC236}">
                <a16:creationId xmlns:a16="http://schemas.microsoft.com/office/drawing/2014/main" id="{61F45B58-879A-421D-92D0-290DCFF829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1138" y="2709381"/>
            <a:ext cx="9952495" cy="2691778"/>
          </a:xfrm>
          <a:prstGeom prst="rect">
            <a:avLst/>
          </a:prstGeom>
        </p:spPr>
      </p:pic>
      <p:sp>
        <p:nvSpPr>
          <p:cNvPr id="13" name="TextBox 12">
            <a:extLst>
              <a:ext uri="{FF2B5EF4-FFF2-40B4-BE49-F238E27FC236}">
                <a16:creationId xmlns:a16="http://schemas.microsoft.com/office/drawing/2014/main" id="{65BFC95D-5ECB-585A-A1B7-03411C8C53BA}"/>
              </a:ext>
            </a:extLst>
          </p:cNvPr>
          <p:cNvSpPr txBox="1"/>
          <p:nvPr/>
        </p:nvSpPr>
        <p:spPr>
          <a:xfrm>
            <a:off x="478367" y="5493430"/>
            <a:ext cx="3055247" cy="369332"/>
          </a:xfrm>
          <a:prstGeom prst="rect">
            <a:avLst/>
          </a:prstGeom>
          <a:noFill/>
        </p:spPr>
        <p:txBody>
          <a:bodyPr wrap="square" rtlCol="0">
            <a:spAutoFit/>
          </a:bodyPr>
          <a:lstStyle/>
          <a:p>
            <a:r>
              <a:rPr lang="de-DE" dirty="0"/>
              <a:t>Quelle: </a:t>
            </a:r>
            <a:r>
              <a:rPr lang="de-DE" dirty="0">
                <a:hlinkClick r:id="rId3"/>
              </a:rPr>
              <a:t>TIOBE Rankings</a:t>
            </a:r>
            <a:endParaRPr lang="de-DE" dirty="0"/>
          </a:p>
        </p:txBody>
      </p:sp>
    </p:spTree>
    <p:extLst>
      <p:ext uri="{BB962C8B-B14F-4D97-AF65-F5344CB8AC3E}">
        <p14:creationId xmlns:p14="http://schemas.microsoft.com/office/powerpoint/2010/main" val="15812717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46A504-13C6-17CA-4988-53D7090B87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36EC78-630E-173B-147C-926E351792BB}"/>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71E8427E-A2D5-8EB5-D523-FD999180E1AB}"/>
              </a:ext>
            </a:extLst>
          </p:cNvPr>
          <p:cNvSpPr>
            <a:spLocks noGrp="1"/>
          </p:cNvSpPr>
          <p:nvPr>
            <p:ph type="body" sz="quarter" idx="11"/>
          </p:nvPr>
        </p:nvSpPr>
        <p:spPr>
          <a:xfrm>
            <a:off x="478367" y="1549831"/>
            <a:ext cx="10850033" cy="4405202"/>
          </a:xfrm>
        </p:spPr>
        <p:txBody>
          <a:bodyPr/>
          <a:lstStyle/>
          <a:p>
            <a:r>
              <a:rPr lang="de-DE" dirty="0"/>
              <a:t>Python hat eine vergleichbar einfache Syntax. </a:t>
            </a:r>
          </a:p>
          <a:p>
            <a:r>
              <a:rPr lang="de-DE" dirty="0"/>
              <a:t>Python ist sehr beliebt.</a:t>
            </a:r>
          </a:p>
          <a:p>
            <a:r>
              <a:rPr lang="de-DE" dirty="0"/>
              <a:t>Python ist DIE Sprache für KI. </a:t>
            </a:r>
          </a:p>
          <a:p>
            <a:pPr lvl="1"/>
            <a:r>
              <a:rPr lang="de-DE" dirty="0"/>
              <a:t>Viele beliebte KI-Frameworks basierend auf </a:t>
            </a:r>
            <a:br>
              <a:rPr lang="de-DE" dirty="0"/>
            </a:br>
            <a:r>
              <a:rPr lang="de-DE" dirty="0"/>
              <a:t>Python. </a:t>
            </a:r>
            <a:r>
              <a:rPr lang="de-DE" dirty="0" err="1"/>
              <a:t>z.B</a:t>
            </a:r>
            <a:r>
              <a:rPr lang="de-DE" dirty="0"/>
              <a:t> </a:t>
            </a:r>
            <a:r>
              <a:rPr lang="de-DE" i="1" dirty="0" err="1"/>
              <a:t>pytorch</a:t>
            </a:r>
            <a:r>
              <a:rPr lang="de-DE" i="1" dirty="0"/>
              <a:t>, </a:t>
            </a:r>
            <a:r>
              <a:rPr lang="de-DE" i="1" dirty="0" err="1"/>
              <a:t>sk-learn</a:t>
            </a:r>
            <a:r>
              <a:rPr lang="de-DE" i="1" dirty="0"/>
              <a:t>, </a:t>
            </a:r>
            <a:r>
              <a:rPr lang="de-DE" i="1" dirty="0" err="1"/>
              <a:t>unified-planning</a:t>
            </a:r>
            <a:endParaRPr lang="de-DE" i="1" dirty="0"/>
          </a:p>
          <a:p>
            <a:pPr lvl="1"/>
            <a:r>
              <a:rPr lang="de-DE" dirty="0"/>
              <a:t>Fast alle KI-Produkte basieren auf Python Frameworks</a:t>
            </a:r>
            <a:r>
              <a:rPr lang="de-DE" i="1" dirty="0"/>
              <a:t>:</a:t>
            </a:r>
          </a:p>
          <a:p>
            <a:pPr marL="457200" lvl="1" indent="0">
              <a:buNone/>
            </a:pPr>
            <a:r>
              <a:rPr lang="de-DE" i="1" dirty="0"/>
              <a:t>	z.B. </a:t>
            </a:r>
            <a:r>
              <a:rPr lang="de-DE" i="1" dirty="0" err="1"/>
              <a:t>StableDiffusion</a:t>
            </a:r>
            <a:r>
              <a:rPr lang="de-DE" i="1" dirty="0"/>
              <a:t>, </a:t>
            </a:r>
            <a:r>
              <a:rPr lang="de-DE" i="1" dirty="0" err="1"/>
              <a:t>Whisper</a:t>
            </a:r>
            <a:r>
              <a:rPr lang="de-DE" i="1" dirty="0"/>
              <a:t> etc.</a:t>
            </a:r>
          </a:p>
        </p:txBody>
      </p:sp>
      <p:sp>
        <p:nvSpPr>
          <p:cNvPr id="4" name="TextBox 3">
            <a:extLst>
              <a:ext uri="{FF2B5EF4-FFF2-40B4-BE49-F238E27FC236}">
                <a16:creationId xmlns:a16="http://schemas.microsoft.com/office/drawing/2014/main" id="{6A017380-C721-C4B8-D621-70450E7AD055}"/>
              </a:ext>
            </a:extLst>
          </p:cNvPr>
          <p:cNvSpPr txBox="1"/>
          <p:nvPr/>
        </p:nvSpPr>
        <p:spPr>
          <a:xfrm>
            <a:off x="465082" y="929898"/>
            <a:ext cx="8004742" cy="369332"/>
          </a:xfrm>
          <a:prstGeom prst="rect">
            <a:avLst/>
          </a:prstGeom>
          <a:noFill/>
        </p:spPr>
        <p:txBody>
          <a:bodyPr wrap="square" rtlCol="0">
            <a:spAutoFit/>
          </a:bodyPr>
          <a:lstStyle/>
          <a:p>
            <a:r>
              <a:rPr lang="de-DE" b="1" dirty="0"/>
              <a:t>Warum Python?</a:t>
            </a:r>
          </a:p>
        </p:txBody>
      </p:sp>
      <p:pic>
        <p:nvPicPr>
          <p:cNvPr id="6" name="Picture 5">
            <a:extLst>
              <a:ext uri="{FF2B5EF4-FFF2-40B4-BE49-F238E27FC236}">
                <a16:creationId xmlns:a16="http://schemas.microsoft.com/office/drawing/2014/main" id="{6D11E7A1-1008-9D7E-0AB1-D67A15F15835}"/>
              </a:ext>
            </a:extLst>
          </p:cNvPr>
          <p:cNvPicPr>
            <a:picLocks noChangeAspect="1"/>
          </p:cNvPicPr>
          <p:nvPr/>
        </p:nvPicPr>
        <p:blipFill>
          <a:blip r:embed="rId2"/>
          <a:stretch>
            <a:fillRect/>
          </a:stretch>
        </p:blipFill>
        <p:spPr>
          <a:xfrm>
            <a:off x="6786845" y="175940"/>
            <a:ext cx="5044697" cy="5333716"/>
          </a:xfrm>
          <a:prstGeom prst="rect">
            <a:avLst/>
          </a:prstGeom>
        </p:spPr>
      </p:pic>
      <p:sp>
        <p:nvSpPr>
          <p:cNvPr id="7" name="TextBox 6">
            <a:extLst>
              <a:ext uri="{FF2B5EF4-FFF2-40B4-BE49-F238E27FC236}">
                <a16:creationId xmlns:a16="http://schemas.microsoft.com/office/drawing/2014/main" id="{7EBB9E5F-7ADA-88F1-5023-789C1818622A}"/>
              </a:ext>
            </a:extLst>
          </p:cNvPr>
          <p:cNvSpPr txBox="1"/>
          <p:nvPr/>
        </p:nvSpPr>
        <p:spPr>
          <a:xfrm>
            <a:off x="7986291" y="5560073"/>
            <a:ext cx="3727342" cy="276999"/>
          </a:xfrm>
          <a:prstGeom prst="rect">
            <a:avLst/>
          </a:prstGeom>
          <a:noFill/>
        </p:spPr>
        <p:txBody>
          <a:bodyPr wrap="square" rtlCol="0">
            <a:spAutoFit/>
          </a:bodyPr>
          <a:lstStyle/>
          <a:p>
            <a:r>
              <a:rPr lang="de-DE" sz="1200" dirty="0" err="1">
                <a:hlinkClick r:id="rId3"/>
              </a:rPr>
              <a:t>NanoGPT</a:t>
            </a:r>
            <a:r>
              <a:rPr lang="de-DE" sz="1200" dirty="0">
                <a:hlinkClick r:id="rId3"/>
              </a:rPr>
              <a:t> Implementation in Python</a:t>
            </a:r>
            <a:endParaRPr lang="de-DE" sz="1200" dirty="0"/>
          </a:p>
        </p:txBody>
      </p:sp>
    </p:spTree>
    <p:extLst>
      <p:ext uri="{BB962C8B-B14F-4D97-AF65-F5344CB8AC3E}">
        <p14:creationId xmlns:p14="http://schemas.microsoft.com/office/powerpoint/2010/main" val="2577823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6E2CFC-6228-0B82-893E-C3156E4158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75498A-FEAD-D594-8B65-4B971516221C}"/>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641C8C88-01C3-80DD-F0CC-7FF0F78739A6}"/>
              </a:ext>
            </a:extLst>
          </p:cNvPr>
          <p:cNvSpPr>
            <a:spLocks noGrp="1"/>
          </p:cNvSpPr>
          <p:nvPr>
            <p:ph type="body" sz="quarter" idx="11"/>
          </p:nvPr>
        </p:nvSpPr>
        <p:spPr>
          <a:xfrm>
            <a:off x="478367" y="1549831"/>
            <a:ext cx="10850033" cy="4405202"/>
          </a:xfrm>
        </p:spPr>
        <p:txBody>
          <a:bodyPr/>
          <a:lstStyle/>
          <a:p>
            <a:r>
              <a:rPr lang="de-DE" dirty="0"/>
              <a:t>Python ist eine höhere, allgemein anwendbare (</a:t>
            </a:r>
            <a:r>
              <a:rPr lang="de-DE" i="1" dirty="0"/>
              <a:t>engl. general-</a:t>
            </a:r>
            <a:r>
              <a:rPr lang="de-DE" i="1" dirty="0" err="1"/>
              <a:t>purpose</a:t>
            </a:r>
            <a:r>
              <a:rPr lang="de-DE" dirty="0"/>
              <a:t>)   Programmiersprache. </a:t>
            </a:r>
          </a:p>
          <a:p>
            <a:r>
              <a:rPr lang="de-DE" dirty="0"/>
              <a:t>Unterstützt verschiedene Programmierparadigmen wie z.B. objektorientierte und funktionale Programmierung. </a:t>
            </a:r>
            <a:br>
              <a:rPr lang="de-DE" dirty="0"/>
            </a:br>
            <a:endParaRPr lang="de-DE" dirty="0"/>
          </a:p>
          <a:p>
            <a:endParaRPr lang="de-DE" i="1" dirty="0"/>
          </a:p>
        </p:txBody>
      </p:sp>
      <p:sp>
        <p:nvSpPr>
          <p:cNvPr id="4" name="TextBox 3">
            <a:extLst>
              <a:ext uri="{FF2B5EF4-FFF2-40B4-BE49-F238E27FC236}">
                <a16:creationId xmlns:a16="http://schemas.microsoft.com/office/drawing/2014/main" id="{CB5825F8-72C3-C2DB-95C1-BC6D7E7A2782}"/>
              </a:ext>
            </a:extLst>
          </p:cNvPr>
          <p:cNvSpPr txBox="1"/>
          <p:nvPr/>
        </p:nvSpPr>
        <p:spPr>
          <a:xfrm>
            <a:off x="465082" y="929898"/>
            <a:ext cx="8004742" cy="369332"/>
          </a:xfrm>
          <a:prstGeom prst="rect">
            <a:avLst/>
          </a:prstGeom>
          <a:noFill/>
        </p:spPr>
        <p:txBody>
          <a:bodyPr wrap="square" rtlCol="0">
            <a:spAutoFit/>
          </a:bodyPr>
          <a:lstStyle/>
          <a:p>
            <a:r>
              <a:rPr lang="de-DE" b="1" dirty="0"/>
              <a:t>Was ist Python?</a:t>
            </a:r>
          </a:p>
        </p:txBody>
      </p:sp>
    </p:spTree>
    <p:extLst>
      <p:ext uri="{BB962C8B-B14F-4D97-AF65-F5344CB8AC3E}">
        <p14:creationId xmlns:p14="http://schemas.microsoft.com/office/powerpoint/2010/main" val="1156041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72A17-B3EF-F8C6-118D-5FA9C017B4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9515C5-9741-BD35-43E0-898C3A265569}"/>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A8167D53-C4D6-2063-ACBC-CAD2AEC44B38}"/>
              </a:ext>
            </a:extLst>
          </p:cNvPr>
          <p:cNvSpPr>
            <a:spLocks noGrp="1"/>
          </p:cNvSpPr>
          <p:nvPr>
            <p:ph type="body" sz="quarter" idx="11"/>
          </p:nvPr>
        </p:nvSpPr>
        <p:spPr>
          <a:xfrm>
            <a:off x="478367" y="1549831"/>
            <a:ext cx="10850033" cy="4405202"/>
          </a:xfrm>
        </p:spPr>
        <p:txBody>
          <a:bodyPr/>
          <a:lstStyle/>
          <a:p>
            <a:r>
              <a:rPr lang="de-DE" dirty="0"/>
              <a:t>Python ist eine höhere, allgemein anwendbare (</a:t>
            </a:r>
            <a:r>
              <a:rPr lang="de-DE" i="1" dirty="0"/>
              <a:t>engl. general-</a:t>
            </a:r>
            <a:r>
              <a:rPr lang="de-DE" i="1" dirty="0" err="1"/>
              <a:t>purpose</a:t>
            </a:r>
            <a:r>
              <a:rPr lang="de-DE" dirty="0"/>
              <a:t>)   Programmiersprache. </a:t>
            </a:r>
          </a:p>
          <a:p>
            <a:r>
              <a:rPr lang="de-DE" dirty="0"/>
              <a:t>Unterstützt verschiedene Programmierparadigmen wie z.B. objektorientierte und funktionale Programmierung. </a:t>
            </a:r>
            <a:br>
              <a:rPr lang="de-DE" dirty="0"/>
            </a:br>
            <a:endParaRPr lang="de-DE" dirty="0"/>
          </a:p>
          <a:p>
            <a:endParaRPr lang="de-DE" i="1" dirty="0"/>
          </a:p>
        </p:txBody>
      </p:sp>
      <p:sp>
        <p:nvSpPr>
          <p:cNvPr id="4" name="TextBox 3">
            <a:extLst>
              <a:ext uri="{FF2B5EF4-FFF2-40B4-BE49-F238E27FC236}">
                <a16:creationId xmlns:a16="http://schemas.microsoft.com/office/drawing/2014/main" id="{E0EA3177-786B-4914-9AD5-BFDBA437C21B}"/>
              </a:ext>
            </a:extLst>
          </p:cNvPr>
          <p:cNvSpPr txBox="1"/>
          <p:nvPr/>
        </p:nvSpPr>
        <p:spPr>
          <a:xfrm>
            <a:off x="465082" y="929898"/>
            <a:ext cx="8004742" cy="369332"/>
          </a:xfrm>
          <a:prstGeom prst="rect">
            <a:avLst/>
          </a:prstGeom>
          <a:noFill/>
        </p:spPr>
        <p:txBody>
          <a:bodyPr wrap="square" rtlCol="0">
            <a:spAutoFit/>
          </a:bodyPr>
          <a:lstStyle/>
          <a:p>
            <a:r>
              <a:rPr lang="de-DE" b="1" dirty="0"/>
              <a:t>Was ist Python?</a:t>
            </a:r>
          </a:p>
        </p:txBody>
      </p:sp>
      <p:pic>
        <p:nvPicPr>
          <p:cNvPr id="6" name="Picture 5" descr="A diagram of a computer&#10;&#10;AI-generated content may be incorrect.">
            <a:extLst>
              <a:ext uri="{FF2B5EF4-FFF2-40B4-BE49-F238E27FC236}">
                <a16:creationId xmlns:a16="http://schemas.microsoft.com/office/drawing/2014/main" id="{DB20C0EE-1B35-D3B7-7C3D-26AC47A163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842" y="2758147"/>
            <a:ext cx="11107700" cy="2676899"/>
          </a:xfrm>
          <a:prstGeom prst="rect">
            <a:avLst/>
          </a:prstGeom>
        </p:spPr>
      </p:pic>
      <p:sp>
        <p:nvSpPr>
          <p:cNvPr id="7" name="TextBox 6">
            <a:extLst>
              <a:ext uri="{FF2B5EF4-FFF2-40B4-BE49-F238E27FC236}">
                <a16:creationId xmlns:a16="http://schemas.microsoft.com/office/drawing/2014/main" id="{3DC5DCB6-64BB-739A-0785-AE847F8F843C}"/>
              </a:ext>
            </a:extLst>
          </p:cNvPr>
          <p:cNvSpPr txBox="1"/>
          <p:nvPr/>
        </p:nvSpPr>
        <p:spPr>
          <a:xfrm>
            <a:off x="751668" y="5435046"/>
            <a:ext cx="7718156" cy="369332"/>
          </a:xfrm>
          <a:prstGeom prst="rect">
            <a:avLst/>
          </a:prstGeom>
          <a:noFill/>
        </p:spPr>
        <p:txBody>
          <a:bodyPr wrap="square" rtlCol="0">
            <a:spAutoFit/>
          </a:bodyPr>
          <a:lstStyle/>
          <a:p>
            <a:endParaRPr lang="de-DE" dirty="0"/>
          </a:p>
        </p:txBody>
      </p:sp>
      <p:sp>
        <p:nvSpPr>
          <p:cNvPr id="9" name="TextBox 8">
            <a:extLst>
              <a:ext uri="{FF2B5EF4-FFF2-40B4-BE49-F238E27FC236}">
                <a16:creationId xmlns:a16="http://schemas.microsoft.com/office/drawing/2014/main" id="{40DDBCF3-6E40-6AAD-646B-0EE9DBC94607}"/>
              </a:ext>
            </a:extLst>
          </p:cNvPr>
          <p:cNvSpPr txBox="1"/>
          <p:nvPr/>
        </p:nvSpPr>
        <p:spPr>
          <a:xfrm>
            <a:off x="1983783" y="5153186"/>
            <a:ext cx="8795288" cy="369332"/>
          </a:xfrm>
          <a:prstGeom prst="rect">
            <a:avLst/>
          </a:prstGeom>
          <a:noFill/>
        </p:spPr>
        <p:txBody>
          <a:bodyPr wrap="square" rtlCol="0">
            <a:spAutoFit/>
          </a:bodyPr>
          <a:lstStyle/>
          <a:p>
            <a:pPr algn="ctr"/>
            <a:r>
              <a:rPr lang="de-DE" dirty="0"/>
              <a:t>Ausführungsprozess eines Python-Programms</a:t>
            </a:r>
          </a:p>
        </p:txBody>
      </p:sp>
    </p:spTree>
    <p:extLst>
      <p:ext uri="{BB962C8B-B14F-4D97-AF65-F5344CB8AC3E}">
        <p14:creationId xmlns:p14="http://schemas.microsoft.com/office/powerpoint/2010/main" val="40896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B0153-9A28-FD4C-DB33-79DE7EFF99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28C629-6FB9-9F2C-E70B-067402A1A9F0}"/>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97B5E3FB-5677-962C-0368-53B4D733A3A5}"/>
              </a:ext>
            </a:extLst>
          </p:cNvPr>
          <p:cNvSpPr>
            <a:spLocks noGrp="1"/>
          </p:cNvSpPr>
          <p:nvPr>
            <p:ph type="body" sz="quarter" idx="11"/>
          </p:nvPr>
        </p:nvSpPr>
        <p:spPr>
          <a:xfrm>
            <a:off x="478367" y="1549831"/>
            <a:ext cx="10850033" cy="4405202"/>
          </a:xfrm>
        </p:spPr>
        <p:txBody>
          <a:bodyPr/>
          <a:lstStyle/>
          <a:p>
            <a:r>
              <a:rPr lang="de-DE" dirty="0"/>
              <a:t>in einem interaktiven Python-Interpreter. </a:t>
            </a:r>
          </a:p>
          <a:p>
            <a:endParaRPr lang="de-DE" i="1" dirty="0"/>
          </a:p>
        </p:txBody>
      </p:sp>
      <p:sp>
        <p:nvSpPr>
          <p:cNvPr id="4" name="TextBox 3">
            <a:extLst>
              <a:ext uri="{FF2B5EF4-FFF2-40B4-BE49-F238E27FC236}">
                <a16:creationId xmlns:a16="http://schemas.microsoft.com/office/drawing/2014/main" id="{FC0C9785-8AC6-DE09-D245-6C004C28D7CB}"/>
              </a:ext>
            </a:extLst>
          </p:cNvPr>
          <p:cNvSpPr txBox="1"/>
          <p:nvPr/>
        </p:nvSpPr>
        <p:spPr>
          <a:xfrm>
            <a:off x="465082" y="929898"/>
            <a:ext cx="8004742" cy="369332"/>
          </a:xfrm>
          <a:prstGeom prst="rect">
            <a:avLst/>
          </a:prstGeom>
          <a:noFill/>
        </p:spPr>
        <p:txBody>
          <a:bodyPr wrap="square" rtlCol="0">
            <a:spAutoFit/>
          </a:bodyPr>
          <a:lstStyle/>
          <a:p>
            <a:r>
              <a:rPr lang="de-DE" b="1" dirty="0"/>
              <a:t>Wie führe ich einen Python-Quellcode aus?</a:t>
            </a:r>
          </a:p>
        </p:txBody>
      </p:sp>
      <p:sp>
        <p:nvSpPr>
          <p:cNvPr id="7" name="TextBox 6">
            <a:extLst>
              <a:ext uri="{FF2B5EF4-FFF2-40B4-BE49-F238E27FC236}">
                <a16:creationId xmlns:a16="http://schemas.microsoft.com/office/drawing/2014/main" id="{CAE8FF70-5A0A-7117-0409-686B2EF5AFFB}"/>
              </a:ext>
            </a:extLst>
          </p:cNvPr>
          <p:cNvSpPr txBox="1"/>
          <p:nvPr/>
        </p:nvSpPr>
        <p:spPr>
          <a:xfrm>
            <a:off x="751668" y="5435046"/>
            <a:ext cx="7718156" cy="369332"/>
          </a:xfrm>
          <a:prstGeom prst="rect">
            <a:avLst/>
          </a:prstGeom>
          <a:noFill/>
        </p:spPr>
        <p:txBody>
          <a:bodyPr wrap="square" rtlCol="0">
            <a:spAutoFit/>
          </a:bodyPr>
          <a:lstStyle/>
          <a:p>
            <a:endParaRPr lang="de-DE" dirty="0"/>
          </a:p>
        </p:txBody>
      </p:sp>
      <p:pic>
        <p:nvPicPr>
          <p:cNvPr id="8" name="Picture 7">
            <a:extLst>
              <a:ext uri="{FF2B5EF4-FFF2-40B4-BE49-F238E27FC236}">
                <a16:creationId xmlns:a16="http://schemas.microsoft.com/office/drawing/2014/main" id="{C7FD8698-2D61-7E33-91A4-157DD63CF171}"/>
              </a:ext>
            </a:extLst>
          </p:cNvPr>
          <p:cNvPicPr>
            <a:picLocks noChangeAspect="1"/>
          </p:cNvPicPr>
          <p:nvPr/>
        </p:nvPicPr>
        <p:blipFill>
          <a:blip r:embed="rId2"/>
          <a:stretch>
            <a:fillRect/>
          </a:stretch>
        </p:blipFill>
        <p:spPr>
          <a:xfrm>
            <a:off x="478367" y="2108080"/>
            <a:ext cx="10850033" cy="2049544"/>
          </a:xfrm>
          <a:prstGeom prst="rect">
            <a:avLst/>
          </a:prstGeom>
        </p:spPr>
      </p:pic>
    </p:spTree>
    <p:extLst>
      <p:ext uri="{BB962C8B-B14F-4D97-AF65-F5344CB8AC3E}">
        <p14:creationId xmlns:p14="http://schemas.microsoft.com/office/powerpoint/2010/main" val="38624477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603386-8EC9-05C9-6770-D6D1BF81F9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051923-140F-B551-66CE-829E49B51A94}"/>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D6492336-0077-45C7-32E0-1FBF8407590A}"/>
              </a:ext>
            </a:extLst>
          </p:cNvPr>
          <p:cNvSpPr>
            <a:spLocks noGrp="1"/>
          </p:cNvSpPr>
          <p:nvPr>
            <p:ph type="body" sz="quarter" idx="11"/>
          </p:nvPr>
        </p:nvSpPr>
        <p:spPr>
          <a:xfrm>
            <a:off x="478367" y="1549831"/>
            <a:ext cx="10850033" cy="4405202"/>
          </a:xfrm>
        </p:spPr>
        <p:txBody>
          <a:bodyPr/>
          <a:lstStyle/>
          <a:p>
            <a:r>
              <a:rPr lang="de-DE" dirty="0"/>
              <a:t>als  einzelnes Skript für komplizierte Programme.</a:t>
            </a:r>
          </a:p>
        </p:txBody>
      </p:sp>
      <p:sp>
        <p:nvSpPr>
          <p:cNvPr id="4" name="TextBox 3">
            <a:extLst>
              <a:ext uri="{FF2B5EF4-FFF2-40B4-BE49-F238E27FC236}">
                <a16:creationId xmlns:a16="http://schemas.microsoft.com/office/drawing/2014/main" id="{9DD28E7C-C5DF-F859-DC48-5B5B7DCCB97C}"/>
              </a:ext>
            </a:extLst>
          </p:cNvPr>
          <p:cNvSpPr txBox="1"/>
          <p:nvPr/>
        </p:nvSpPr>
        <p:spPr>
          <a:xfrm>
            <a:off x="465082" y="929898"/>
            <a:ext cx="8004742" cy="369332"/>
          </a:xfrm>
          <a:prstGeom prst="rect">
            <a:avLst/>
          </a:prstGeom>
          <a:noFill/>
        </p:spPr>
        <p:txBody>
          <a:bodyPr wrap="square" rtlCol="0">
            <a:spAutoFit/>
          </a:bodyPr>
          <a:lstStyle/>
          <a:p>
            <a:r>
              <a:rPr lang="de-DE" b="1" dirty="0"/>
              <a:t>Wie führe ich einen Python-Quellcode aus?</a:t>
            </a:r>
          </a:p>
        </p:txBody>
      </p:sp>
      <p:sp>
        <p:nvSpPr>
          <p:cNvPr id="7" name="TextBox 6">
            <a:extLst>
              <a:ext uri="{FF2B5EF4-FFF2-40B4-BE49-F238E27FC236}">
                <a16:creationId xmlns:a16="http://schemas.microsoft.com/office/drawing/2014/main" id="{BE03FEC9-9CC7-1A8D-50F6-C71E8A109CF7}"/>
              </a:ext>
            </a:extLst>
          </p:cNvPr>
          <p:cNvSpPr txBox="1"/>
          <p:nvPr/>
        </p:nvSpPr>
        <p:spPr>
          <a:xfrm>
            <a:off x="751668" y="5435046"/>
            <a:ext cx="7718156" cy="369332"/>
          </a:xfrm>
          <a:prstGeom prst="rect">
            <a:avLst/>
          </a:prstGeom>
          <a:noFill/>
        </p:spPr>
        <p:txBody>
          <a:bodyPr wrap="square" rtlCol="0">
            <a:spAutoFit/>
          </a:bodyPr>
          <a:lstStyle/>
          <a:p>
            <a:endParaRPr lang="de-DE" dirty="0"/>
          </a:p>
        </p:txBody>
      </p:sp>
      <p:pic>
        <p:nvPicPr>
          <p:cNvPr id="6" name="Picture 5">
            <a:extLst>
              <a:ext uri="{FF2B5EF4-FFF2-40B4-BE49-F238E27FC236}">
                <a16:creationId xmlns:a16="http://schemas.microsoft.com/office/drawing/2014/main" id="{3CBBCA65-8216-5CB4-20AB-F4AD0749D491}"/>
              </a:ext>
            </a:extLst>
          </p:cNvPr>
          <p:cNvPicPr>
            <a:picLocks noChangeAspect="1"/>
          </p:cNvPicPr>
          <p:nvPr/>
        </p:nvPicPr>
        <p:blipFill>
          <a:blip r:embed="rId2"/>
          <a:stretch>
            <a:fillRect/>
          </a:stretch>
        </p:blipFill>
        <p:spPr>
          <a:xfrm>
            <a:off x="478367" y="2556679"/>
            <a:ext cx="11506631" cy="3247699"/>
          </a:xfrm>
          <a:prstGeom prst="rect">
            <a:avLst/>
          </a:prstGeom>
        </p:spPr>
      </p:pic>
      <p:sp>
        <p:nvSpPr>
          <p:cNvPr id="9" name="TextBox 8">
            <a:extLst>
              <a:ext uri="{FF2B5EF4-FFF2-40B4-BE49-F238E27FC236}">
                <a16:creationId xmlns:a16="http://schemas.microsoft.com/office/drawing/2014/main" id="{6D298B39-868A-7E81-D50E-ED77B694D97F}"/>
              </a:ext>
            </a:extLst>
          </p:cNvPr>
          <p:cNvSpPr txBox="1"/>
          <p:nvPr/>
        </p:nvSpPr>
        <p:spPr>
          <a:xfrm>
            <a:off x="635431" y="2262753"/>
            <a:ext cx="2293749" cy="369332"/>
          </a:xfrm>
          <a:prstGeom prst="rect">
            <a:avLst/>
          </a:prstGeom>
          <a:noFill/>
        </p:spPr>
        <p:txBody>
          <a:bodyPr wrap="square" rtlCol="0">
            <a:spAutoFit/>
          </a:bodyPr>
          <a:lstStyle/>
          <a:p>
            <a:r>
              <a:rPr lang="de-DE" i="1" dirty="0"/>
              <a:t>test.py</a:t>
            </a:r>
          </a:p>
        </p:txBody>
      </p:sp>
    </p:spTree>
    <p:extLst>
      <p:ext uri="{BB962C8B-B14F-4D97-AF65-F5344CB8AC3E}">
        <p14:creationId xmlns:p14="http://schemas.microsoft.com/office/powerpoint/2010/main" val="4256929271"/>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840</Words>
  <Application>Microsoft Office PowerPoint</Application>
  <PresentationFormat>Widescreen</PresentationFormat>
  <Paragraphs>118</Paragraphs>
  <Slides>12</Slides>
  <Notes>2</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Arial</vt:lpstr>
      <vt:lpstr>Calibri</vt:lpstr>
      <vt:lpstr>Calibri Light</vt:lpstr>
      <vt:lpstr>Office</vt:lpstr>
      <vt:lpstr>2_Office</vt:lpstr>
      <vt:lpstr>PowerPoint Presentation</vt:lpstr>
      <vt:lpstr>Inhalt</vt:lpstr>
      <vt:lpstr>1. Grundlagen von Python</vt:lpstr>
      <vt:lpstr>1. Grundlagen von Python</vt:lpstr>
      <vt:lpstr>1. Grundlagen von Python</vt:lpstr>
      <vt:lpstr>1. Grundlagen von Python</vt:lpstr>
      <vt:lpstr>1. Grundlagen von Python</vt:lpstr>
      <vt:lpstr>1. Grundlagen von Python</vt:lpstr>
      <vt:lpstr>1. Grundlagen von Python</vt:lpstr>
      <vt:lpstr>2. Einführung in Jupyter Notebook</vt:lpstr>
      <vt:lpstr>2. Einführung in Jupyter Notebook</vt:lpstr>
      <vt:lpstr>The HuMiCS Lab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Axel Schulte</dc:creator>
  <cp:lastModifiedBy>Prakash Jamakatel</cp:lastModifiedBy>
  <cp:revision>601</cp:revision>
  <dcterms:created xsi:type="dcterms:W3CDTF">2018-11-30T10:57:06Z</dcterms:created>
  <dcterms:modified xsi:type="dcterms:W3CDTF">2025-10-06T11:55:53Z</dcterms:modified>
</cp:coreProperties>
</file>

<file path=docProps/thumbnail.jpeg>
</file>